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7"/>
  </p:notesMasterIdLst>
  <p:sldIdLst>
    <p:sldId id="256" r:id="rId2"/>
    <p:sldId id="278" r:id="rId3"/>
    <p:sldId id="275" r:id="rId4"/>
    <p:sldId id="274" r:id="rId5"/>
    <p:sldId id="259" r:id="rId6"/>
    <p:sldId id="260" r:id="rId7"/>
    <p:sldId id="261" r:id="rId8"/>
    <p:sldId id="281" r:id="rId9"/>
    <p:sldId id="344" r:id="rId10"/>
    <p:sldId id="345" r:id="rId11"/>
    <p:sldId id="346" r:id="rId12"/>
    <p:sldId id="347" r:id="rId13"/>
    <p:sldId id="399" r:id="rId14"/>
    <p:sldId id="403" r:id="rId15"/>
    <p:sldId id="404" r:id="rId16"/>
    <p:sldId id="330" r:id="rId17"/>
    <p:sldId id="396" r:id="rId18"/>
    <p:sldId id="279" r:id="rId19"/>
    <p:sldId id="353" r:id="rId20"/>
    <p:sldId id="290" r:id="rId21"/>
    <p:sldId id="362" r:id="rId22"/>
    <p:sldId id="363" r:id="rId23"/>
    <p:sldId id="397" r:id="rId24"/>
    <p:sldId id="398" r:id="rId25"/>
    <p:sldId id="400" r:id="rId26"/>
    <p:sldId id="318" r:id="rId27"/>
    <p:sldId id="392" r:id="rId28"/>
    <p:sldId id="393" r:id="rId29"/>
    <p:sldId id="317" r:id="rId30"/>
    <p:sldId id="354" r:id="rId31"/>
    <p:sldId id="365" r:id="rId32"/>
    <p:sldId id="366" r:id="rId33"/>
    <p:sldId id="355" r:id="rId34"/>
    <p:sldId id="316" r:id="rId35"/>
    <p:sldId id="304" r:id="rId36"/>
    <p:sldId id="284" r:id="rId37"/>
    <p:sldId id="311" r:id="rId38"/>
    <p:sldId id="320" r:id="rId39"/>
    <p:sldId id="319" r:id="rId40"/>
    <p:sldId id="401" r:id="rId41"/>
    <p:sldId id="262" r:id="rId42"/>
    <p:sldId id="368" r:id="rId43"/>
    <p:sldId id="263" r:id="rId44"/>
    <p:sldId id="264" r:id="rId45"/>
    <p:sldId id="370" r:id="rId46"/>
    <p:sldId id="265" r:id="rId47"/>
    <p:sldId id="266" r:id="rId48"/>
    <p:sldId id="331" r:id="rId49"/>
    <p:sldId id="369" r:id="rId50"/>
    <p:sldId id="267" r:id="rId51"/>
    <p:sldId id="333" r:id="rId52"/>
    <p:sldId id="297" r:id="rId53"/>
    <p:sldId id="356" r:id="rId54"/>
    <p:sldId id="302" r:id="rId55"/>
    <p:sldId id="324" r:id="rId56"/>
    <p:sldId id="312" r:id="rId57"/>
    <p:sldId id="348" r:id="rId58"/>
    <p:sldId id="349" r:id="rId59"/>
    <p:sldId id="295" r:id="rId60"/>
    <p:sldId id="294" r:id="rId61"/>
    <p:sldId id="303" r:id="rId62"/>
    <p:sldId id="402" r:id="rId63"/>
    <p:sldId id="350" r:id="rId64"/>
    <p:sldId id="351" r:id="rId65"/>
    <p:sldId id="352" r:id="rId66"/>
    <p:sldId id="291" r:id="rId67"/>
    <p:sldId id="292" r:id="rId68"/>
    <p:sldId id="321" r:id="rId69"/>
    <p:sldId id="288" r:id="rId70"/>
    <p:sldId id="287" r:id="rId71"/>
    <p:sldId id="289" r:id="rId72"/>
    <p:sldId id="334" r:id="rId73"/>
    <p:sldId id="314" r:id="rId74"/>
    <p:sldId id="359" r:id="rId75"/>
    <p:sldId id="358" r:id="rId76"/>
    <p:sldId id="293" r:id="rId77"/>
    <p:sldId id="361" r:id="rId78"/>
    <p:sldId id="376" r:id="rId79"/>
    <p:sldId id="360" r:id="rId80"/>
    <p:sldId id="335" r:id="rId81"/>
    <p:sldId id="373" r:id="rId82"/>
    <p:sldId id="374" r:id="rId83"/>
    <p:sldId id="338" r:id="rId84"/>
    <p:sldId id="375" r:id="rId85"/>
    <p:sldId id="340" r:id="rId86"/>
    <p:sldId id="377" r:id="rId87"/>
    <p:sldId id="378" r:id="rId88"/>
    <p:sldId id="298" r:id="rId89"/>
    <p:sldId id="307" r:id="rId90"/>
    <p:sldId id="271" r:id="rId91"/>
    <p:sldId id="272" r:id="rId92"/>
    <p:sldId id="308" r:id="rId93"/>
    <p:sldId id="305" r:id="rId94"/>
    <p:sldId id="306" r:id="rId95"/>
    <p:sldId id="325" r:id="rId96"/>
    <p:sldId id="405" r:id="rId97"/>
    <p:sldId id="326" r:id="rId98"/>
    <p:sldId id="381" r:id="rId99"/>
    <p:sldId id="379" r:id="rId100"/>
    <p:sldId id="329" r:id="rId101"/>
    <p:sldId id="309" r:id="rId102"/>
    <p:sldId id="390" r:id="rId103"/>
    <p:sldId id="384" r:id="rId104"/>
    <p:sldId id="385" r:id="rId105"/>
    <p:sldId id="388" r:id="rId106"/>
    <p:sldId id="386" r:id="rId107"/>
    <p:sldId id="389" r:id="rId108"/>
    <p:sldId id="391" r:id="rId109"/>
    <p:sldId id="380" r:id="rId110"/>
    <p:sldId id="310" r:id="rId111"/>
    <p:sldId id="341" r:id="rId112"/>
    <p:sldId id="342" r:id="rId113"/>
    <p:sldId id="327" r:id="rId114"/>
    <p:sldId id="269" r:id="rId115"/>
    <p:sldId id="395" r:id="rId116"/>
    <p:sldId id="364" r:id="rId117"/>
    <p:sldId id="383" r:id="rId118"/>
    <p:sldId id="394" r:id="rId119"/>
    <p:sldId id="343" r:id="rId120"/>
    <p:sldId id="382" r:id="rId121"/>
    <p:sldId id="257" r:id="rId122"/>
    <p:sldId id="258" r:id="rId123"/>
    <p:sldId id="270" r:id="rId124"/>
    <p:sldId id="300" r:id="rId125"/>
    <p:sldId id="301" r:id="rId1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0">
          <p15:clr>
            <a:srgbClr val="A4A3A4"/>
          </p15:clr>
        </p15:guide>
        <p15:guide id="2" pos="18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8" autoAdjust="0"/>
    <p:restoredTop sz="94660"/>
  </p:normalViewPr>
  <p:slideViewPr>
    <p:cSldViewPr snapToGrid="0" snapToObjects="1">
      <p:cViewPr varScale="1">
        <p:scale>
          <a:sx n="112" d="100"/>
          <a:sy n="112" d="100"/>
        </p:scale>
        <p:origin x="-2496" y="-104"/>
      </p:cViewPr>
      <p:guideLst>
        <p:guide orient="horz" pos="1990"/>
        <p:guide pos="1808"/>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0531AC-788B-A346-BD16-805A30E9A96D}" type="datetimeFigureOut">
              <a:rPr lang="en-US" smtClean="0"/>
              <a:t>6/13/2019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14802-C544-5A4B-9BC9-17B21DDADAFB}" type="slidenum">
              <a:rPr lang="en-US" smtClean="0"/>
              <a:t>‹#›</a:t>
            </a:fld>
            <a:endParaRPr lang="en-US"/>
          </a:p>
        </p:txBody>
      </p:sp>
    </p:spTree>
    <p:extLst>
      <p:ext uri="{BB962C8B-B14F-4D97-AF65-F5344CB8AC3E}">
        <p14:creationId xmlns:p14="http://schemas.microsoft.com/office/powerpoint/2010/main" val="40358608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14802-C544-5A4B-9BC9-17B21DDADAFB}" type="slidenum">
              <a:rPr lang="en-US" smtClean="0"/>
              <a:t>1</a:t>
            </a:fld>
            <a:endParaRPr lang="en-US"/>
          </a:p>
        </p:txBody>
      </p:sp>
    </p:spTree>
    <p:extLst>
      <p:ext uri="{BB962C8B-B14F-4D97-AF65-F5344CB8AC3E}">
        <p14:creationId xmlns:p14="http://schemas.microsoft.com/office/powerpoint/2010/main" val="1328164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184086-FEAF-B343-AED5-0F1B53D4111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CB383-5D3F-674E-BC35-98609567E1FD}" type="slidenum">
              <a:rPr lang="en-US" smtClean="0"/>
              <a:t>‹#›</a:t>
            </a:fld>
            <a:endParaRPr lang="en-US"/>
          </a:p>
        </p:txBody>
      </p:sp>
    </p:spTree>
    <p:extLst>
      <p:ext uri="{BB962C8B-B14F-4D97-AF65-F5344CB8AC3E}">
        <p14:creationId xmlns:p14="http://schemas.microsoft.com/office/powerpoint/2010/main" val="146938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84086-FEAF-B343-AED5-0F1B53D4111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CB383-5D3F-674E-BC35-98609567E1FD}" type="slidenum">
              <a:rPr lang="en-US" smtClean="0"/>
              <a:t>‹#›</a:t>
            </a:fld>
            <a:endParaRPr lang="en-US"/>
          </a:p>
        </p:txBody>
      </p:sp>
    </p:spTree>
    <p:extLst>
      <p:ext uri="{BB962C8B-B14F-4D97-AF65-F5344CB8AC3E}">
        <p14:creationId xmlns:p14="http://schemas.microsoft.com/office/powerpoint/2010/main" val="3898406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84086-FEAF-B343-AED5-0F1B53D4111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CB383-5D3F-674E-BC35-98609567E1FD}" type="slidenum">
              <a:rPr lang="en-US" smtClean="0"/>
              <a:t>‹#›</a:t>
            </a:fld>
            <a:endParaRPr lang="en-US"/>
          </a:p>
        </p:txBody>
      </p:sp>
    </p:spTree>
    <p:extLst>
      <p:ext uri="{BB962C8B-B14F-4D97-AF65-F5344CB8AC3E}">
        <p14:creationId xmlns:p14="http://schemas.microsoft.com/office/powerpoint/2010/main" val="222151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84086-FEAF-B343-AED5-0F1B53D4111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CB383-5D3F-674E-BC35-98609567E1FD}" type="slidenum">
              <a:rPr lang="en-US" smtClean="0"/>
              <a:t>‹#›</a:t>
            </a:fld>
            <a:endParaRPr lang="en-US"/>
          </a:p>
        </p:txBody>
      </p:sp>
    </p:spTree>
    <p:extLst>
      <p:ext uri="{BB962C8B-B14F-4D97-AF65-F5344CB8AC3E}">
        <p14:creationId xmlns:p14="http://schemas.microsoft.com/office/powerpoint/2010/main" val="94589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184086-FEAF-B343-AED5-0F1B53D4111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CB383-5D3F-674E-BC35-98609567E1FD}" type="slidenum">
              <a:rPr lang="en-US" smtClean="0"/>
              <a:t>‹#›</a:t>
            </a:fld>
            <a:endParaRPr lang="en-US"/>
          </a:p>
        </p:txBody>
      </p:sp>
    </p:spTree>
    <p:extLst>
      <p:ext uri="{BB962C8B-B14F-4D97-AF65-F5344CB8AC3E}">
        <p14:creationId xmlns:p14="http://schemas.microsoft.com/office/powerpoint/2010/main" val="224518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184086-FEAF-B343-AED5-0F1B53D4111A}"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CB383-5D3F-674E-BC35-98609567E1FD}" type="slidenum">
              <a:rPr lang="en-US" smtClean="0"/>
              <a:t>‹#›</a:t>
            </a:fld>
            <a:endParaRPr lang="en-US"/>
          </a:p>
        </p:txBody>
      </p:sp>
    </p:spTree>
    <p:extLst>
      <p:ext uri="{BB962C8B-B14F-4D97-AF65-F5344CB8AC3E}">
        <p14:creationId xmlns:p14="http://schemas.microsoft.com/office/powerpoint/2010/main" val="166322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184086-FEAF-B343-AED5-0F1B53D4111A}" type="datetimeFigureOut">
              <a:rPr lang="en-US" smtClean="0"/>
              <a:t>6/13/2019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6CB383-5D3F-674E-BC35-98609567E1FD}" type="slidenum">
              <a:rPr lang="en-US" smtClean="0"/>
              <a:t>‹#›</a:t>
            </a:fld>
            <a:endParaRPr lang="en-US"/>
          </a:p>
        </p:txBody>
      </p:sp>
    </p:spTree>
    <p:extLst>
      <p:ext uri="{BB962C8B-B14F-4D97-AF65-F5344CB8AC3E}">
        <p14:creationId xmlns:p14="http://schemas.microsoft.com/office/powerpoint/2010/main" val="276479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184086-FEAF-B343-AED5-0F1B53D4111A}" type="datetimeFigureOut">
              <a:rPr lang="en-US" smtClean="0"/>
              <a:t>6/13/2019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6CB383-5D3F-674E-BC35-98609567E1FD}" type="slidenum">
              <a:rPr lang="en-US" smtClean="0"/>
              <a:t>‹#›</a:t>
            </a:fld>
            <a:endParaRPr lang="en-US"/>
          </a:p>
        </p:txBody>
      </p:sp>
    </p:spTree>
    <p:extLst>
      <p:ext uri="{BB962C8B-B14F-4D97-AF65-F5344CB8AC3E}">
        <p14:creationId xmlns:p14="http://schemas.microsoft.com/office/powerpoint/2010/main" val="224636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84086-FEAF-B343-AED5-0F1B53D4111A}" type="datetimeFigureOut">
              <a:rPr lang="en-US" smtClean="0"/>
              <a:t>6/13/2019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6CB383-5D3F-674E-BC35-98609567E1FD}" type="slidenum">
              <a:rPr lang="en-US" smtClean="0"/>
              <a:t>‹#›</a:t>
            </a:fld>
            <a:endParaRPr lang="en-US"/>
          </a:p>
        </p:txBody>
      </p:sp>
    </p:spTree>
    <p:extLst>
      <p:ext uri="{BB962C8B-B14F-4D97-AF65-F5344CB8AC3E}">
        <p14:creationId xmlns:p14="http://schemas.microsoft.com/office/powerpoint/2010/main" val="106453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184086-FEAF-B343-AED5-0F1B53D4111A}"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CB383-5D3F-674E-BC35-98609567E1FD}" type="slidenum">
              <a:rPr lang="en-US" smtClean="0"/>
              <a:t>‹#›</a:t>
            </a:fld>
            <a:endParaRPr lang="en-US"/>
          </a:p>
        </p:txBody>
      </p:sp>
    </p:spTree>
    <p:extLst>
      <p:ext uri="{BB962C8B-B14F-4D97-AF65-F5344CB8AC3E}">
        <p14:creationId xmlns:p14="http://schemas.microsoft.com/office/powerpoint/2010/main" val="345894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184086-FEAF-B343-AED5-0F1B53D4111A}"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CB383-5D3F-674E-BC35-98609567E1FD}" type="slidenum">
              <a:rPr lang="en-US" smtClean="0"/>
              <a:t>‹#›</a:t>
            </a:fld>
            <a:endParaRPr lang="en-US"/>
          </a:p>
        </p:txBody>
      </p:sp>
    </p:spTree>
    <p:extLst>
      <p:ext uri="{BB962C8B-B14F-4D97-AF65-F5344CB8AC3E}">
        <p14:creationId xmlns:p14="http://schemas.microsoft.com/office/powerpoint/2010/main" val="421003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84086-FEAF-B343-AED5-0F1B53D4111A}" type="datetimeFigureOut">
              <a:rPr lang="en-US" smtClean="0"/>
              <a:t>6/13/2019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CB383-5D3F-674E-BC35-98609567E1FD}" type="slidenum">
              <a:rPr lang="en-US" smtClean="0"/>
              <a:t>‹#›</a:t>
            </a:fld>
            <a:endParaRPr lang="en-US"/>
          </a:p>
        </p:txBody>
      </p:sp>
    </p:spTree>
    <p:extLst>
      <p:ext uri="{BB962C8B-B14F-4D97-AF65-F5344CB8AC3E}">
        <p14:creationId xmlns:p14="http://schemas.microsoft.com/office/powerpoint/2010/main" val="2940653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doi.org/10.1152/advan.00103.2015"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4230"/>
            <a:ext cx="7772400" cy="2225646"/>
          </a:xfrm>
        </p:spPr>
        <p:txBody>
          <a:bodyPr>
            <a:normAutofit/>
          </a:bodyPr>
          <a:lstStyle/>
          <a:p>
            <a:r>
              <a:rPr lang="en-US" b="1" dirty="0"/>
              <a:t>Teaching Physiology in the Midst of a Knowledge Explosion: </a:t>
            </a:r>
            <a:br>
              <a:rPr lang="en-US" b="1" dirty="0"/>
            </a:br>
            <a:r>
              <a:rPr lang="en-US" b="1" dirty="0"/>
              <a:t>A Role for Core Concepts</a:t>
            </a:r>
          </a:p>
        </p:txBody>
      </p:sp>
      <p:sp>
        <p:nvSpPr>
          <p:cNvPr id="3" name="Subtitle 2"/>
          <p:cNvSpPr>
            <a:spLocks noGrp="1"/>
          </p:cNvSpPr>
          <p:nvPr>
            <p:ph type="subTitle" idx="1"/>
          </p:nvPr>
        </p:nvSpPr>
        <p:spPr>
          <a:xfrm>
            <a:off x="1371600" y="2619829"/>
            <a:ext cx="6400800" cy="3106984"/>
          </a:xfrm>
        </p:spPr>
        <p:txBody>
          <a:bodyPr>
            <a:noAutofit/>
          </a:bodyPr>
          <a:lstStyle/>
          <a:p>
            <a:r>
              <a:rPr lang="en-US" sz="2800" b="1" dirty="0">
                <a:solidFill>
                  <a:srgbClr val="008000"/>
                </a:solidFill>
              </a:rPr>
              <a:t>Joel Michael, PhD</a:t>
            </a:r>
          </a:p>
          <a:p>
            <a:r>
              <a:rPr lang="en-US" sz="2800" b="1" dirty="0">
                <a:solidFill>
                  <a:srgbClr val="008000"/>
                </a:solidFill>
              </a:rPr>
              <a:t>Professor Emeritus</a:t>
            </a:r>
          </a:p>
          <a:p>
            <a:r>
              <a:rPr lang="en-US" sz="2800" b="1" dirty="0">
                <a:solidFill>
                  <a:srgbClr val="008000"/>
                </a:solidFill>
              </a:rPr>
              <a:t>Department of Physiology &amp; Biophysics</a:t>
            </a:r>
          </a:p>
          <a:p>
            <a:r>
              <a:rPr lang="en-US" sz="2800" b="1" dirty="0">
                <a:solidFill>
                  <a:srgbClr val="008000"/>
                </a:solidFill>
              </a:rPr>
              <a:t>Rush Medical College</a:t>
            </a:r>
          </a:p>
          <a:p>
            <a:r>
              <a:rPr lang="en-US" sz="2800" b="1" dirty="0">
                <a:solidFill>
                  <a:srgbClr val="008000"/>
                </a:solidFill>
              </a:rPr>
              <a:t>Chicago, IL</a:t>
            </a:r>
          </a:p>
          <a:p>
            <a:r>
              <a:rPr lang="en-US" sz="2800" b="1" dirty="0">
                <a:solidFill>
                  <a:srgbClr val="008000"/>
                </a:solidFill>
              </a:rPr>
              <a:t>jmichael40@gmail.com</a:t>
            </a:r>
          </a:p>
        </p:txBody>
      </p:sp>
      <p:pic>
        <p:nvPicPr>
          <p:cNvPr id="4" name="Picture 3"/>
          <p:cNvPicPr>
            <a:picLocks noChangeAspect="1"/>
          </p:cNvPicPr>
          <p:nvPr/>
        </p:nvPicPr>
        <p:blipFill>
          <a:blip r:embed="rId3"/>
          <a:stretch>
            <a:fillRect/>
          </a:stretch>
        </p:blipFill>
        <p:spPr>
          <a:xfrm>
            <a:off x="373803" y="5953599"/>
            <a:ext cx="1920597" cy="430272"/>
          </a:xfrm>
          <a:prstGeom prst="rect">
            <a:avLst/>
          </a:prstGeom>
        </p:spPr>
      </p:pic>
      <p:pic>
        <p:nvPicPr>
          <p:cNvPr id="6" name="Picture 5" descr="IPS ogo v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4523" y="5479439"/>
            <a:ext cx="1481631" cy="1378561"/>
          </a:xfrm>
          <a:prstGeom prst="rect">
            <a:avLst/>
          </a:prstGeom>
        </p:spPr>
      </p:pic>
    </p:spTree>
    <p:extLst>
      <p:ext uri="{BB962C8B-B14F-4D97-AF65-F5344CB8AC3E}">
        <p14:creationId xmlns:p14="http://schemas.microsoft.com/office/powerpoint/2010/main" val="2591281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00FF"/>
                </a:solidFill>
              </a:rPr>
              <a:t>My agenda for the morning</a:t>
            </a:r>
            <a:r>
              <a:rPr lang="en-US" i="1" dirty="0">
                <a:solidFill>
                  <a:srgbClr val="0000FF"/>
                </a:solidFill>
              </a:rPr>
              <a:t> </a:t>
            </a:r>
          </a:p>
        </p:txBody>
      </p:sp>
      <p:sp>
        <p:nvSpPr>
          <p:cNvPr id="3" name="Content Placeholder 2"/>
          <p:cNvSpPr>
            <a:spLocks noGrp="1"/>
          </p:cNvSpPr>
          <p:nvPr>
            <p:ph idx="1"/>
          </p:nvPr>
        </p:nvSpPr>
        <p:spPr/>
        <p:txBody>
          <a:bodyPr>
            <a:normAutofit/>
          </a:bodyPr>
          <a:lstStyle/>
          <a:p>
            <a:r>
              <a:rPr lang="en-US" dirty="0">
                <a:solidFill>
                  <a:srgbClr val="0000FF"/>
                </a:solidFill>
              </a:rPr>
              <a:t>“Quantitate” the knowledge explosion</a:t>
            </a:r>
          </a:p>
          <a:p>
            <a:r>
              <a:rPr lang="en-US" dirty="0">
                <a:solidFill>
                  <a:srgbClr val="0000FF"/>
                </a:solidFill>
              </a:rPr>
              <a:t>Discuss the universal issue of what to teach and what not to teach</a:t>
            </a:r>
          </a:p>
        </p:txBody>
      </p:sp>
    </p:spTree>
    <p:extLst>
      <p:ext uri="{BB962C8B-B14F-4D97-AF65-F5344CB8AC3E}">
        <p14:creationId xmlns:p14="http://schemas.microsoft.com/office/powerpoint/2010/main" val="898698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One reason it is hard to generalize</a:t>
            </a:r>
          </a:p>
        </p:txBody>
      </p:sp>
      <p:sp>
        <p:nvSpPr>
          <p:cNvPr id="3" name="Content Placeholder 2"/>
          <p:cNvSpPr>
            <a:spLocks noGrp="1"/>
          </p:cNvSpPr>
          <p:nvPr>
            <p:ph idx="1"/>
          </p:nvPr>
        </p:nvSpPr>
        <p:spPr>
          <a:xfrm>
            <a:off x="457200" y="1600200"/>
            <a:ext cx="4762949" cy="4525963"/>
          </a:xfrm>
        </p:spPr>
        <p:txBody>
          <a:bodyPr>
            <a:normAutofit fontScale="25000" lnSpcReduction="20000"/>
          </a:bodyPr>
          <a:lstStyle/>
          <a:p>
            <a:r>
              <a:rPr lang="en-US" sz="12800" dirty="0"/>
              <a:t>Fick’s 1</a:t>
            </a:r>
            <a:r>
              <a:rPr lang="en-US" sz="12800" baseline="30000" dirty="0"/>
              <a:t>st</a:t>
            </a:r>
            <a:r>
              <a:rPr lang="en-US" sz="12800" dirty="0"/>
              <a:t> Law of Diffusion</a:t>
            </a:r>
          </a:p>
          <a:p>
            <a:pPr marL="457200" lvl="1" indent="0">
              <a:buNone/>
            </a:pPr>
            <a:r>
              <a:rPr lang="en-US" sz="12800" b="1" dirty="0">
                <a:solidFill>
                  <a:srgbClr val="FF0000"/>
                </a:solidFill>
              </a:rPr>
              <a:t>J</a:t>
            </a:r>
            <a:r>
              <a:rPr lang="en-US" sz="12800" dirty="0"/>
              <a:t> = </a:t>
            </a:r>
            <a:r>
              <a:rPr lang="en-US" sz="12800" b="1" dirty="0">
                <a:solidFill>
                  <a:srgbClr val="0000FF"/>
                </a:solidFill>
              </a:rPr>
              <a:t>(DA/</a:t>
            </a:r>
            <a:r>
              <a:rPr lang="en-US" sz="12800" b="1" dirty="0" err="1">
                <a:solidFill>
                  <a:srgbClr val="0000FF"/>
                </a:solidFill>
              </a:rPr>
              <a:t>Δx</a:t>
            </a:r>
            <a:r>
              <a:rPr lang="en-US" sz="12800" dirty="0"/>
              <a:t>)</a:t>
            </a:r>
            <a:r>
              <a:rPr lang="en-US" sz="12800" b="1" dirty="0">
                <a:solidFill>
                  <a:srgbClr val="008000"/>
                </a:solidFill>
              </a:rPr>
              <a:t>ΔC</a:t>
            </a:r>
          </a:p>
          <a:p>
            <a:r>
              <a:rPr lang="en-US" sz="12800" dirty="0"/>
              <a:t>Poiseuille’s Law</a:t>
            </a:r>
          </a:p>
          <a:p>
            <a:pPr marL="0" indent="0">
              <a:buNone/>
            </a:pPr>
            <a:r>
              <a:rPr lang="en-US" sz="12800" dirty="0"/>
              <a:t>	</a:t>
            </a:r>
            <a:r>
              <a:rPr lang="en-US" sz="12800" b="1" dirty="0">
                <a:solidFill>
                  <a:srgbClr val="FF0000"/>
                </a:solidFill>
              </a:rPr>
              <a:t>Q</a:t>
            </a:r>
            <a:r>
              <a:rPr lang="en-US" sz="12800" dirty="0"/>
              <a:t>=</a:t>
            </a:r>
            <a:r>
              <a:rPr lang="en-US" sz="12800" b="1" dirty="0">
                <a:solidFill>
                  <a:srgbClr val="0000FF"/>
                </a:solidFill>
              </a:rPr>
              <a:t>(πr</a:t>
            </a:r>
            <a:r>
              <a:rPr lang="en-US" sz="12800" b="1" baseline="30000" dirty="0">
                <a:solidFill>
                  <a:srgbClr val="0000FF"/>
                </a:solidFill>
              </a:rPr>
              <a:t>4</a:t>
            </a:r>
            <a:r>
              <a:rPr lang="en-US" sz="12800" b="1" dirty="0">
                <a:solidFill>
                  <a:srgbClr val="0000FF"/>
                </a:solidFill>
              </a:rPr>
              <a:t>/8ηl)</a:t>
            </a:r>
            <a:r>
              <a:rPr lang="en-US" sz="12800" b="1" dirty="0">
                <a:solidFill>
                  <a:srgbClr val="008000"/>
                </a:solidFill>
              </a:rPr>
              <a:t>(P</a:t>
            </a:r>
            <a:r>
              <a:rPr lang="en-US" sz="12800" b="1" baseline="-25000" dirty="0">
                <a:solidFill>
                  <a:srgbClr val="008000"/>
                </a:solidFill>
              </a:rPr>
              <a:t>i</a:t>
            </a:r>
            <a:r>
              <a:rPr lang="en-US" sz="12800" b="1" dirty="0">
                <a:solidFill>
                  <a:srgbClr val="008000"/>
                </a:solidFill>
              </a:rPr>
              <a:t> </a:t>
            </a:r>
            <a:r>
              <a:rPr lang="mr-IN" sz="12800" b="1" dirty="0">
                <a:solidFill>
                  <a:srgbClr val="008000"/>
                </a:solidFill>
              </a:rPr>
              <a:t>–</a:t>
            </a:r>
            <a:r>
              <a:rPr lang="en-US" sz="12800" b="1" dirty="0">
                <a:solidFill>
                  <a:srgbClr val="008000"/>
                </a:solidFill>
              </a:rPr>
              <a:t> P</a:t>
            </a:r>
            <a:r>
              <a:rPr lang="en-US" sz="12800" b="1" baseline="-25000" dirty="0">
                <a:solidFill>
                  <a:srgbClr val="008000"/>
                </a:solidFill>
              </a:rPr>
              <a:t>o</a:t>
            </a:r>
            <a:r>
              <a:rPr lang="en-US" sz="12800" b="1" dirty="0">
                <a:solidFill>
                  <a:srgbClr val="008000"/>
                </a:solidFill>
              </a:rPr>
              <a:t>)</a:t>
            </a:r>
          </a:p>
          <a:p>
            <a:r>
              <a:rPr lang="en-US" sz="12800" dirty="0"/>
              <a:t>Airflow in airways</a:t>
            </a:r>
          </a:p>
          <a:p>
            <a:pPr marL="0" indent="0">
              <a:buNone/>
            </a:pPr>
            <a:r>
              <a:rPr lang="en-US" sz="12800" dirty="0"/>
              <a:t>	</a:t>
            </a:r>
            <a:r>
              <a:rPr lang="en-US" sz="12800" b="1" dirty="0">
                <a:solidFill>
                  <a:srgbClr val="FF0000"/>
                </a:solidFill>
              </a:rPr>
              <a:t>V(dot)</a:t>
            </a:r>
            <a:r>
              <a:rPr lang="en-US" sz="12800" dirty="0"/>
              <a:t> = </a:t>
            </a:r>
            <a:r>
              <a:rPr lang="en-US" sz="12800" b="1" dirty="0">
                <a:solidFill>
                  <a:srgbClr val="008000"/>
                </a:solidFill>
              </a:rPr>
              <a:t>P</a:t>
            </a:r>
            <a:r>
              <a:rPr lang="en-US" sz="12800" b="1" dirty="0">
                <a:solidFill>
                  <a:srgbClr val="0000FF"/>
                </a:solidFill>
              </a:rPr>
              <a:t>(πr</a:t>
            </a:r>
            <a:r>
              <a:rPr lang="en-US" sz="12800" b="1" baseline="30000" dirty="0">
                <a:solidFill>
                  <a:srgbClr val="0000FF"/>
                </a:solidFill>
              </a:rPr>
              <a:t>4</a:t>
            </a:r>
            <a:r>
              <a:rPr lang="en-US" sz="12800" b="1" dirty="0">
                <a:solidFill>
                  <a:srgbClr val="0000FF"/>
                </a:solidFill>
              </a:rPr>
              <a:t>/8ηl)</a:t>
            </a:r>
          </a:p>
          <a:p>
            <a:pPr marL="0" indent="0">
              <a:buNone/>
            </a:pPr>
            <a:endParaRPr lang="en-US" dirty="0"/>
          </a:p>
          <a:p>
            <a:endParaRPr lang="en-US" dirty="0"/>
          </a:p>
          <a:p>
            <a:r>
              <a:rPr lang="en-US" sz="9800" b="1" dirty="0">
                <a:solidFill>
                  <a:srgbClr val="FF0000"/>
                </a:solidFill>
              </a:rPr>
              <a:t>Flow</a:t>
            </a:r>
          </a:p>
          <a:p>
            <a:r>
              <a:rPr lang="en-US" sz="9800" b="1" dirty="0">
                <a:solidFill>
                  <a:srgbClr val="0000FF"/>
                </a:solidFill>
              </a:rPr>
              <a:t>Resistance to flow</a:t>
            </a:r>
          </a:p>
          <a:p>
            <a:r>
              <a:rPr lang="en-US" sz="9800" b="1" dirty="0">
                <a:solidFill>
                  <a:srgbClr val="008000"/>
                </a:solidFill>
              </a:rPr>
              <a:t>Energy gradient</a:t>
            </a:r>
          </a:p>
          <a:p>
            <a:pPr marL="0" indent="0">
              <a:buNone/>
            </a:pPr>
            <a:r>
              <a:rPr lang="en-US" dirty="0"/>
              <a:t>	</a:t>
            </a:r>
          </a:p>
          <a:p>
            <a:pPr marL="0" indent="0">
              <a:buNone/>
            </a:pPr>
            <a:endParaRPr lang="en-US" dirty="0"/>
          </a:p>
          <a:p>
            <a:endParaRPr lang="en-US" dirty="0"/>
          </a:p>
          <a:p>
            <a:endParaRPr lang="en-US" dirty="0"/>
          </a:p>
          <a:p>
            <a:pPr marL="457200" lvl="1" indent="0">
              <a:buNone/>
            </a:pPr>
            <a:r>
              <a:rPr lang="en-US" dirty="0"/>
              <a:t>				</a:t>
            </a:r>
          </a:p>
          <a:p>
            <a:pPr marL="457200" lvl="1" indent="0">
              <a:buNone/>
            </a:pPr>
            <a:endParaRPr lang="en-US" dirty="0"/>
          </a:p>
        </p:txBody>
      </p:sp>
      <p:sp>
        <p:nvSpPr>
          <p:cNvPr id="4" name="TextBox 3"/>
          <p:cNvSpPr txBox="1"/>
          <p:nvPr/>
        </p:nvSpPr>
        <p:spPr>
          <a:xfrm>
            <a:off x="5476496" y="1724330"/>
            <a:ext cx="3553896" cy="2246769"/>
          </a:xfrm>
          <a:prstGeom prst="rect">
            <a:avLst/>
          </a:prstGeom>
          <a:noFill/>
        </p:spPr>
        <p:txBody>
          <a:bodyPr wrap="square" rtlCol="0">
            <a:spAutoFit/>
          </a:bodyPr>
          <a:lstStyle/>
          <a:p>
            <a:r>
              <a:rPr lang="en-US" sz="2800" dirty="0"/>
              <a:t>From</a:t>
            </a:r>
          </a:p>
          <a:p>
            <a:r>
              <a:rPr lang="en-US" sz="2800" dirty="0"/>
              <a:t>Berne &amp; Levy Physiology, 6</a:t>
            </a:r>
            <a:r>
              <a:rPr lang="en-US" sz="2800" baseline="30000" dirty="0"/>
              <a:t>th</a:t>
            </a:r>
            <a:r>
              <a:rPr lang="en-US" sz="2800" dirty="0"/>
              <a:t> Edition, </a:t>
            </a:r>
          </a:p>
          <a:p>
            <a:r>
              <a:rPr lang="en-US" sz="2800" dirty="0" err="1"/>
              <a:t>Koeppen</a:t>
            </a:r>
            <a:r>
              <a:rPr lang="en-US" sz="2800" dirty="0"/>
              <a:t> and Stanton, 2008</a:t>
            </a:r>
          </a:p>
        </p:txBody>
      </p:sp>
      <p:sp>
        <p:nvSpPr>
          <p:cNvPr id="5" name="TextBox 4"/>
          <p:cNvSpPr txBox="1"/>
          <p:nvPr/>
        </p:nvSpPr>
        <p:spPr>
          <a:xfrm>
            <a:off x="4392847" y="4933283"/>
            <a:ext cx="4637545" cy="954107"/>
          </a:xfrm>
          <a:prstGeom prst="rect">
            <a:avLst/>
          </a:prstGeom>
          <a:noFill/>
          <a:ln w="38100" cmpd="sng">
            <a:solidFill>
              <a:srgbClr val="FF0000"/>
            </a:solidFill>
          </a:ln>
        </p:spPr>
        <p:txBody>
          <a:bodyPr wrap="square" rtlCol="0">
            <a:spAutoFit/>
          </a:bodyPr>
          <a:lstStyle/>
          <a:p>
            <a:r>
              <a:rPr lang="en-US" sz="2800" dirty="0"/>
              <a:t>FLOW DOWN GRADIENTS!</a:t>
            </a:r>
          </a:p>
          <a:p>
            <a:r>
              <a:rPr lang="en-US" sz="2800" dirty="0"/>
              <a:t>Flow = Energy grad/Resistance </a:t>
            </a:r>
          </a:p>
        </p:txBody>
      </p:sp>
    </p:spTree>
    <p:extLst>
      <p:ext uri="{BB962C8B-B14F-4D97-AF65-F5344CB8AC3E}">
        <p14:creationId xmlns:p14="http://schemas.microsoft.com/office/powerpoint/2010/main" val="39141243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“lesson plan” for flow</a:t>
            </a:r>
          </a:p>
        </p:txBody>
      </p:sp>
      <p:sp>
        <p:nvSpPr>
          <p:cNvPr id="3" name="Content Placeholder 2"/>
          <p:cNvSpPr>
            <a:spLocks noGrp="1"/>
          </p:cNvSpPr>
          <p:nvPr>
            <p:ph idx="1"/>
          </p:nvPr>
        </p:nvSpPr>
        <p:spPr>
          <a:xfrm>
            <a:off x="457200" y="1600200"/>
            <a:ext cx="8229600" cy="4796134"/>
          </a:xfrm>
        </p:spPr>
        <p:txBody>
          <a:bodyPr>
            <a:normAutofit/>
          </a:bodyPr>
          <a:lstStyle/>
          <a:p>
            <a:endParaRPr lang="en-US" dirty="0"/>
          </a:p>
        </p:txBody>
      </p:sp>
    </p:spTree>
    <p:extLst>
      <p:ext uri="{BB962C8B-B14F-4D97-AF65-F5344CB8AC3E}">
        <p14:creationId xmlns:p14="http://schemas.microsoft.com/office/powerpoint/2010/main" val="42785587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“lesson plan” </a:t>
            </a:r>
            <a:r>
              <a:rPr lang="en-US" b="1"/>
              <a:t>for flow</a:t>
            </a:r>
            <a:endParaRPr lang="en-US" b="1" dirty="0"/>
          </a:p>
        </p:txBody>
      </p:sp>
      <p:sp>
        <p:nvSpPr>
          <p:cNvPr id="3" name="Content Placeholder 2"/>
          <p:cNvSpPr>
            <a:spLocks noGrp="1"/>
          </p:cNvSpPr>
          <p:nvPr>
            <p:ph idx="1"/>
          </p:nvPr>
        </p:nvSpPr>
        <p:spPr>
          <a:xfrm>
            <a:off x="457200" y="1600200"/>
            <a:ext cx="8229600" cy="4796134"/>
          </a:xfrm>
        </p:spPr>
        <p:txBody>
          <a:bodyPr>
            <a:normAutofit/>
          </a:bodyPr>
          <a:lstStyle/>
          <a:p>
            <a:r>
              <a:rPr lang="en-US" dirty="0"/>
              <a:t>It’s intent is to help students understand the core concept/general model of </a:t>
            </a:r>
            <a:r>
              <a:rPr lang="en-US" b="1" i="1" dirty="0"/>
              <a:t>flow down gradients</a:t>
            </a:r>
            <a:r>
              <a:rPr lang="en-US" dirty="0"/>
              <a:t>, and develop the ability to use it as a tool for learning physiology.</a:t>
            </a:r>
          </a:p>
          <a:p>
            <a:r>
              <a:rPr lang="en-US" dirty="0"/>
              <a:t>The plan is “fictitious” in that it’s not a part of a real course.</a:t>
            </a:r>
          </a:p>
          <a:p>
            <a:r>
              <a:rPr lang="en-US" dirty="0"/>
              <a:t>It’s very much a work in progress.</a:t>
            </a:r>
          </a:p>
        </p:txBody>
      </p:sp>
    </p:spTree>
    <p:extLst>
      <p:ext uri="{BB962C8B-B14F-4D97-AF65-F5344CB8AC3E}">
        <p14:creationId xmlns:p14="http://schemas.microsoft.com/office/powerpoint/2010/main" val="19249365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mb transport 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88" y="1621721"/>
            <a:ext cx="3344012" cy="2732924"/>
          </a:xfrm>
          <a:prstGeom prst="rect">
            <a:avLst/>
          </a:prstGeom>
        </p:spPr>
      </p:pic>
      <p:sp>
        <p:nvSpPr>
          <p:cNvPr id="7" name="TextBox 6"/>
          <p:cNvSpPr txBox="1"/>
          <p:nvPr/>
        </p:nvSpPr>
        <p:spPr>
          <a:xfrm>
            <a:off x="734083" y="442733"/>
            <a:ext cx="7760311" cy="707886"/>
          </a:xfrm>
          <a:prstGeom prst="rect">
            <a:avLst/>
          </a:prstGeom>
          <a:noFill/>
        </p:spPr>
        <p:txBody>
          <a:bodyPr wrap="square" rtlCol="0">
            <a:spAutoFit/>
          </a:bodyPr>
          <a:lstStyle/>
          <a:p>
            <a:r>
              <a:rPr lang="en-US" sz="4000" b="1" dirty="0"/>
              <a:t>Flow down gradients: A lesson plan</a:t>
            </a:r>
          </a:p>
        </p:txBody>
      </p:sp>
      <p:sp>
        <p:nvSpPr>
          <p:cNvPr id="8" name="TextBox 7"/>
          <p:cNvSpPr txBox="1"/>
          <p:nvPr/>
        </p:nvSpPr>
        <p:spPr>
          <a:xfrm>
            <a:off x="734083" y="5032408"/>
            <a:ext cx="2533077" cy="461665"/>
          </a:xfrm>
          <a:prstGeom prst="rect">
            <a:avLst/>
          </a:prstGeom>
          <a:noFill/>
          <a:ln w="19050" cmpd="sng">
            <a:solidFill>
              <a:schemeClr val="tx1"/>
            </a:solidFill>
          </a:ln>
        </p:spPr>
        <p:txBody>
          <a:bodyPr wrap="square" rtlCol="0">
            <a:spAutoFit/>
          </a:bodyPr>
          <a:lstStyle/>
          <a:p>
            <a:pPr algn="ctr"/>
            <a:r>
              <a:rPr lang="en-US" sz="2400" dirty="0"/>
              <a:t>Ion/molecule flow</a:t>
            </a:r>
          </a:p>
        </p:txBody>
      </p:sp>
      <p:sp>
        <p:nvSpPr>
          <p:cNvPr id="3" name="TextBox 2"/>
          <p:cNvSpPr txBox="1"/>
          <p:nvPr/>
        </p:nvSpPr>
        <p:spPr>
          <a:xfrm>
            <a:off x="3980213" y="1360901"/>
            <a:ext cx="4514181" cy="4832093"/>
          </a:xfrm>
          <a:prstGeom prst="rect">
            <a:avLst/>
          </a:prstGeom>
          <a:noFill/>
        </p:spPr>
        <p:txBody>
          <a:bodyPr wrap="square" rtlCol="0">
            <a:spAutoFit/>
          </a:bodyPr>
          <a:lstStyle/>
          <a:p>
            <a:r>
              <a:rPr lang="en-US" sz="2800" dirty="0"/>
              <a:t>Fick’s 1</a:t>
            </a:r>
            <a:r>
              <a:rPr lang="en-US" sz="2800" baseline="30000" dirty="0"/>
              <a:t>st</a:t>
            </a:r>
            <a:r>
              <a:rPr lang="en-US" sz="2800" dirty="0"/>
              <a:t> Law of Diffusion:</a:t>
            </a:r>
          </a:p>
          <a:p>
            <a:r>
              <a:rPr lang="en-US" sz="2800" dirty="0"/>
              <a:t>J = (DA/</a:t>
            </a:r>
            <a:r>
              <a:rPr lang="en-US" sz="2800" dirty="0" err="1"/>
              <a:t>Δx</a:t>
            </a:r>
            <a:r>
              <a:rPr lang="en-US" sz="2800" dirty="0"/>
              <a:t>)ΔC</a:t>
            </a:r>
          </a:p>
          <a:p>
            <a:endParaRPr lang="en-US" sz="2800" dirty="0"/>
          </a:p>
          <a:p>
            <a:r>
              <a:rPr lang="en-US" sz="2800" dirty="0"/>
              <a:t>Where:</a:t>
            </a:r>
          </a:p>
          <a:p>
            <a:r>
              <a:rPr lang="en-US" sz="2800" b="1" dirty="0">
                <a:solidFill>
                  <a:srgbClr val="FF0000"/>
                </a:solidFill>
              </a:rPr>
              <a:t>J</a:t>
            </a:r>
            <a:r>
              <a:rPr lang="en-US" sz="2800" dirty="0"/>
              <a:t> is the flux (flow)</a:t>
            </a:r>
          </a:p>
          <a:p>
            <a:r>
              <a:rPr lang="en-US" sz="2800" b="1" dirty="0">
                <a:solidFill>
                  <a:srgbClr val="0000FF"/>
                </a:solidFill>
              </a:rPr>
              <a:t>(DA/</a:t>
            </a:r>
            <a:r>
              <a:rPr lang="en-US" sz="2800" b="1" dirty="0" err="1">
                <a:solidFill>
                  <a:srgbClr val="0000FF"/>
                </a:solidFill>
              </a:rPr>
              <a:t>Δx</a:t>
            </a:r>
            <a:r>
              <a:rPr lang="en-US" sz="2800" b="1" dirty="0">
                <a:solidFill>
                  <a:srgbClr val="0000FF"/>
                </a:solidFill>
              </a:rPr>
              <a:t>) </a:t>
            </a:r>
            <a:r>
              <a:rPr lang="en-US" sz="2800" dirty="0"/>
              <a:t>are the variables that determine opposition (resistance) to flow</a:t>
            </a:r>
          </a:p>
          <a:p>
            <a:r>
              <a:rPr lang="en-US" sz="2800" b="1" dirty="0">
                <a:solidFill>
                  <a:srgbClr val="008000"/>
                </a:solidFill>
              </a:rPr>
              <a:t>ΔC</a:t>
            </a:r>
            <a:r>
              <a:rPr lang="en-US" sz="2800" dirty="0"/>
              <a:t> is the concentration (energy) gradient</a:t>
            </a:r>
          </a:p>
          <a:p>
            <a:endParaRPr lang="en-US" sz="2800" dirty="0"/>
          </a:p>
        </p:txBody>
      </p:sp>
    </p:spTree>
    <p:extLst>
      <p:ext uri="{BB962C8B-B14F-4D97-AF65-F5344CB8AC3E}">
        <p14:creationId xmlns:p14="http://schemas.microsoft.com/office/powerpoint/2010/main" val="17945667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Flow down gradients: A lesson plan</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4503" t="15521" r="27842" b="23481"/>
          <a:stretch/>
        </p:blipFill>
        <p:spPr bwMode="auto">
          <a:xfrm>
            <a:off x="737078" y="1893816"/>
            <a:ext cx="3662701" cy="3050521"/>
          </a:xfrm>
          <a:prstGeom prst="rect">
            <a:avLst/>
          </a:prstGeom>
          <a:noFill/>
          <a:ln>
            <a:noFill/>
          </a:ln>
        </p:spPr>
      </p:pic>
      <p:sp>
        <p:nvSpPr>
          <p:cNvPr id="5" name="TextBox 4"/>
          <p:cNvSpPr txBox="1"/>
          <p:nvPr/>
        </p:nvSpPr>
        <p:spPr>
          <a:xfrm>
            <a:off x="4660591" y="1542270"/>
            <a:ext cx="4252364" cy="4401205"/>
          </a:xfrm>
          <a:prstGeom prst="rect">
            <a:avLst/>
          </a:prstGeom>
          <a:noFill/>
        </p:spPr>
        <p:txBody>
          <a:bodyPr wrap="square" rtlCol="0">
            <a:spAutoFit/>
          </a:bodyPr>
          <a:lstStyle/>
          <a:p>
            <a:r>
              <a:rPr lang="en-US" sz="2800" dirty="0"/>
              <a:t>Na</a:t>
            </a:r>
            <a:r>
              <a:rPr lang="en-US" sz="2800" baseline="30000" dirty="0"/>
              <a:t>+</a:t>
            </a:r>
            <a:r>
              <a:rPr lang="en-US" sz="2800" dirty="0"/>
              <a:t> and Ca</a:t>
            </a:r>
            <a:r>
              <a:rPr lang="en-US" sz="2800" baseline="30000" dirty="0"/>
              <a:t>2+ </a:t>
            </a:r>
            <a:r>
              <a:rPr lang="en-US" sz="2800" dirty="0"/>
              <a:t>ions move across the sarcolemma and the SR.  </a:t>
            </a:r>
          </a:p>
          <a:p>
            <a:r>
              <a:rPr lang="en-US" sz="2800" dirty="0"/>
              <a:t>QUESTION: What causes these ions to move?</a:t>
            </a:r>
          </a:p>
          <a:p>
            <a:r>
              <a:rPr lang="en-US" sz="2800" dirty="0"/>
              <a:t>ANSWER: Flow down gradients!</a:t>
            </a:r>
          </a:p>
          <a:p>
            <a:r>
              <a:rPr lang="en-US" sz="2800" dirty="0"/>
              <a:t>QUESTION:  What causes the gradients to be present?</a:t>
            </a:r>
          </a:p>
        </p:txBody>
      </p:sp>
      <p:sp>
        <p:nvSpPr>
          <p:cNvPr id="6" name="TextBox 5"/>
          <p:cNvSpPr txBox="1"/>
          <p:nvPr/>
        </p:nvSpPr>
        <p:spPr>
          <a:xfrm>
            <a:off x="578321" y="5239183"/>
            <a:ext cx="4082269" cy="461665"/>
          </a:xfrm>
          <a:prstGeom prst="rect">
            <a:avLst/>
          </a:prstGeom>
          <a:noFill/>
          <a:ln w="19050" cmpd="sng">
            <a:solidFill>
              <a:schemeClr val="tx1"/>
            </a:solidFill>
          </a:ln>
        </p:spPr>
        <p:txBody>
          <a:bodyPr wrap="square" rtlCol="0">
            <a:spAutoFit/>
          </a:bodyPr>
          <a:lstStyle/>
          <a:p>
            <a:r>
              <a:rPr lang="en-US" sz="2400" dirty="0"/>
              <a:t>E-C coupling in skeletal muscle</a:t>
            </a:r>
          </a:p>
        </p:txBody>
      </p:sp>
    </p:spTree>
    <p:extLst>
      <p:ext uri="{BB962C8B-B14F-4D97-AF65-F5344CB8AC3E}">
        <p14:creationId xmlns:p14="http://schemas.microsoft.com/office/powerpoint/2010/main" val="6944708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Flow down gradients: A lesson plan</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4503" t="15521" r="27842" b="23481"/>
          <a:stretch/>
        </p:blipFill>
        <p:spPr bwMode="auto">
          <a:xfrm>
            <a:off x="737078" y="1893816"/>
            <a:ext cx="3662701" cy="3050521"/>
          </a:xfrm>
          <a:prstGeom prst="rect">
            <a:avLst/>
          </a:prstGeom>
          <a:noFill/>
          <a:ln>
            <a:noFill/>
          </a:ln>
        </p:spPr>
      </p:pic>
      <p:sp>
        <p:nvSpPr>
          <p:cNvPr id="6" name="TextBox 5"/>
          <p:cNvSpPr txBox="1"/>
          <p:nvPr/>
        </p:nvSpPr>
        <p:spPr>
          <a:xfrm>
            <a:off x="578321" y="5239183"/>
            <a:ext cx="4082269" cy="461665"/>
          </a:xfrm>
          <a:prstGeom prst="rect">
            <a:avLst/>
          </a:prstGeom>
          <a:noFill/>
          <a:ln w="19050" cmpd="sng">
            <a:solidFill>
              <a:schemeClr val="tx1"/>
            </a:solidFill>
          </a:ln>
        </p:spPr>
        <p:txBody>
          <a:bodyPr wrap="square" rtlCol="0">
            <a:spAutoFit/>
          </a:bodyPr>
          <a:lstStyle/>
          <a:p>
            <a:r>
              <a:rPr lang="en-US" sz="2400" dirty="0"/>
              <a:t>E-C coupling in skeletal muscle</a:t>
            </a:r>
          </a:p>
        </p:txBody>
      </p:sp>
      <p:sp>
        <p:nvSpPr>
          <p:cNvPr id="3" name="TextBox 2"/>
          <p:cNvSpPr txBox="1"/>
          <p:nvPr/>
        </p:nvSpPr>
        <p:spPr>
          <a:xfrm>
            <a:off x="4739968" y="2007529"/>
            <a:ext cx="4207005" cy="3231654"/>
          </a:xfrm>
          <a:prstGeom prst="rect">
            <a:avLst/>
          </a:prstGeom>
          <a:noFill/>
        </p:spPr>
        <p:txBody>
          <a:bodyPr wrap="square" rtlCol="0">
            <a:spAutoFit/>
          </a:bodyPr>
          <a:lstStyle/>
          <a:p>
            <a:r>
              <a:rPr lang="en-US" sz="2400" dirty="0"/>
              <a:t>Fick’s 1</a:t>
            </a:r>
            <a:r>
              <a:rPr lang="en-US" sz="2400" baseline="30000" dirty="0"/>
              <a:t>st</a:t>
            </a:r>
            <a:r>
              <a:rPr lang="en-US" sz="2400" dirty="0"/>
              <a:t> Law of Diffusion (passive):</a:t>
            </a:r>
          </a:p>
          <a:p>
            <a:r>
              <a:rPr lang="en-US" sz="2400" dirty="0"/>
              <a:t>J = (DA/</a:t>
            </a:r>
            <a:r>
              <a:rPr lang="en-US" sz="2400" dirty="0" err="1"/>
              <a:t>Δx</a:t>
            </a:r>
            <a:r>
              <a:rPr lang="en-US" sz="2400" dirty="0"/>
              <a:t>)ΔC </a:t>
            </a:r>
          </a:p>
          <a:p>
            <a:endParaRPr lang="en-US" sz="2400" dirty="0"/>
          </a:p>
          <a:p>
            <a:r>
              <a:rPr lang="en-US" sz="2400" dirty="0"/>
              <a:t>Active transport also occurs (ΔC created by the expenditure of energy)</a:t>
            </a:r>
          </a:p>
          <a:p>
            <a:endParaRPr lang="en-US" dirty="0"/>
          </a:p>
          <a:p>
            <a:endParaRPr lang="en-US" dirty="0"/>
          </a:p>
        </p:txBody>
      </p:sp>
    </p:spTree>
    <p:extLst>
      <p:ext uri="{BB962C8B-B14F-4D97-AF65-F5344CB8AC3E}">
        <p14:creationId xmlns:p14="http://schemas.microsoft.com/office/powerpoint/2010/main" val="16376085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Flow down gradients: A lesson plan</a:t>
            </a:r>
            <a:endParaRPr lang="en-US" dirty="0"/>
          </a:p>
        </p:txBody>
      </p:sp>
      <p:sp>
        <p:nvSpPr>
          <p:cNvPr id="3" name="Content Placeholder 2"/>
          <p:cNvSpPr>
            <a:spLocks noGrp="1"/>
          </p:cNvSpPr>
          <p:nvPr>
            <p:ph idx="1"/>
          </p:nvPr>
        </p:nvSpPr>
        <p:spPr>
          <a:xfrm>
            <a:off x="457201" y="1600200"/>
            <a:ext cx="3647746" cy="4525963"/>
          </a:xfrm>
        </p:spPr>
        <p:txBody>
          <a:bodyPr/>
          <a:lstStyle/>
          <a:p>
            <a:endParaRPr lang="en-US" dirty="0"/>
          </a:p>
        </p:txBody>
      </p:sp>
      <p:pic>
        <p:nvPicPr>
          <p:cNvPr id="4" name="Picture 3" descr="CardiovascularSystem 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3488994" cy="3682316"/>
          </a:xfrm>
          <a:prstGeom prst="rect">
            <a:avLst/>
          </a:prstGeom>
        </p:spPr>
      </p:pic>
      <p:sp>
        <p:nvSpPr>
          <p:cNvPr id="5" name="TextBox 4"/>
          <p:cNvSpPr txBox="1"/>
          <p:nvPr/>
        </p:nvSpPr>
        <p:spPr>
          <a:xfrm>
            <a:off x="366480" y="5545369"/>
            <a:ext cx="3738466" cy="461665"/>
          </a:xfrm>
          <a:prstGeom prst="rect">
            <a:avLst/>
          </a:prstGeom>
          <a:noFill/>
          <a:ln w="19050" cmpd="sng">
            <a:solidFill>
              <a:srgbClr val="000000"/>
            </a:solidFill>
          </a:ln>
        </p:spPr>
        <p:txBody>
          <a:bodyPr wrap="square" rtlCol="0">
            <a:spAutoFit/>
          </a:bodyPr>
          <a:lstStyle/>
          <a:p>
            <a:r>
              <a:rPr lang="en-US" sz="2400" dirty="0"/>
              <a:t>Blood flow in the circulation</a:t>
            </a:r>
          </a:p>
        </p:txBody>
      </p:sp>
      <p:sp>
        <p:nvSpPr>
          <p:cNvPr id="6" name="TextBox 5"/>
          <p:cNvSpPr txBox="1"/>
          <p:nvPr/>
        </p:nvSpPr>
        <p:spPr>
          <a:xfrm>
            <a:off x="4411119" y="1612758"/>
            <a:ext cx="4399779" cy="4893647"/>
          </a:xfrm>
          <a:prstGeom prst="rect">
            <a:avLst/>
          </a:prstGeom>
          <a:noFill/>
        </p:spPr>
        <p:txBody>
          <a:bodyPr wrap="square" rtlCol="0">
            <a:spAutoFit/>
          </a:bodyPr>
          <a:lstStyle/>
          <a:p>
            <a:r>
              <a:rPr lang="en-US" sz="2400" dirty="0"/>
              <a:t>QUESTION:  For flow to occur in the circulation what must be present?</a:t>
            </a:r>
          </a:p>
          <a:p>
            <a:r>
              <a:rPr lang="en-US" sz="2400" dirty="0"/>
              <a:t>ANSWER:  A pressure gradient.</a:t>
            </a:r>
          </a:p>
          <a:p>
            <a:r>
              <a:rPr lang="en-US" sz="2400" dirty="0"/>
              <a:t>QUESTION:  What is the source of the pressure gradient?</a:t>
            </a:r>
          </a:p>
          <a:p>
            <a:r>
              <a:rPr lang="en-US" sz="2400" dirty="0"/>
              <a:t>ANSWER:  Contraction of the heart and elevation of pressure in the aorta.</a:t>
            </a:r>
          </a:p>
          <a:p>
            <a:r>
              <a:rPr lang="en-US" sz="2400" dirty="0"/>
              <a:t>QUESTION:  What is the general model we are dealing with here?</a:t>
            </a:r>
          </a:p>
          <a:p>
            <a:r>
              <a:rPr lang="en-US" sz="2400" dirty="0"/>
              <a:t>ANSWER: </a:t>
            </a:r>
            <a:r>
              <a:rPr lang="en-US" sz="2400" b="1" i="1" dirty="0"/>
              <a:t>FLOW DOWN GRADIENTS</a:t>
            </a:r>
            <a:r>
              <a:rPr lang="en-US" sz="2400" dirty="0"/>
              <a:t>!</a:t>
            </a:r>
          </a:p>
        </p:txBody>
      </p:sp>
    </p:spTree>
    <p:extLst>
      <p:ext uri="{BB962C8B-B14F-4D97-AF65-F5344CB8AC3E}">
        <p14:creationId xmlns:p14="http://schemas.microsoft.com/office/powerpoint/2010/main" val="1401235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Flow down gradients: A lesson plan</a:t>
            </a:r>
            <a:endParaRPr lang="en-US" dirty="0"/>
          </a:p>
        </p:txBody>
      </p:sp>
      <p:sp>
        <p:nvSpPr>
          <p:cNvPr id="3" name="Content Placeholder 2"/>
          <p:cNvSpPr>
            <a:spLocks noGrp="1"/>
          </p:cNvSpPr>
          <p:nvPr>
            <p:ph idx="1"/>
          </p:nvPr>
        </p:nvSpPr>
        <p:spPr>
          <a:xfrm>
            <a:off x="457201" y="1600200"/>
            <a:ext cx="3647746" cy="4525963"/>
          </a:xfrm>
        </p:spPr>
        <p:txBody>
          <a:bodyPr/>
          <a:lstStyle/>
          <a:p>
            <a:endParaRPr lang="en-US" dirty="0"/>
          </a:p>
        </p:txBody>
      </p:sp>
      <p:pic>
        <p:nvPicPr>
          <p:cNvPr id="4" name="Picture 3" descr="CardiovascularSystem 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3488994" cy="3682316"/>
          </a:xfrm>
          <a:prstGeom prst="rect">
            <a:avLst/>
          </a:prstGeom>
        </p:spPr>
      </p:pic>
      <p:sp>
        <p:nvSpPr>
          <p:cNvPr id="5" name="TextBox 4"/>
          <p:cNvSpPr txBox="1"/>
          <p:nvPr/>
        </p:nvSpPr>
        <p:spPr>
          <a:xfrm>
            <a:off x="366480" y="5545369"/>
            <a:ext cx="3738466" cy="461665"/>
          </a:xfrm>
          <a:prstGeom prst="rect">
            <a:avLst/>
          </a:prstGeom>
          <a:noFill/>
          <a:ln w="19050" cmpd="sng">
            <a:solidFill>
              <a:srgbClr val="000000"/>
            </a:solidFill>
          </a:ln>
        </p:spPr>
        <p:txBody>
          <a:bodyPr wrap="square" rtlCol="0">
            <a:spAutoFit/>
          </a:bodyPr>
          <a:lstStyle/>
          <a:p>
            <a:r>
              <a:rPr lang="en-US" sz="2400" dirty="0"/>
              <a:t>Blood flow in the circulation</a:t>
            </a:r>
          </a:p>
        </p:txBody>
      </p:sp>
      <p:sp>
        <p:nvSpPr>
          <p:cNvPr id="7" name="TextBox 6"/>
          <p:cNvSpPr txBox="1"/>
          <p:nvPr/>
        </p:nvSpPr>
        <p:spPr>
          <a:xfrm>
            <a:off x="4671931" y="1882477"/>
            <a:ext cx="3787438" cy="3108544"/>
          </a:xfrm>
          <a:prstGeom prst="rect">
            <a:avLst/>
          </a:prstGeom>
          <a:noFill/>
        </p:spPr>
        <p:txBody>
          <a:bodyPr wrap="square" rtlCol="0">
            <a:spAutoFit/>
          </a:bodyPr>
          <a:lstStyle/>
          <a:p>
            <a:r>
              <a:rPr lang="en-US" sz="2800" dirty="0"/>
              <a:t>Poiseuille’s Law</a:t>
            </a:r>
          </a:p>
          <a:p>
            <a:r>
              <a:rPr lang="en-US" sz="2800" dirty="0"/>
              <a:t>	Q=(πr</a:t>
            </a:r>
            <a:r>
              <a:rPr lang="en-US" sz="2800" baseline="30000" dirty="0"/>
              <a:t>4</a:t>
            </a:r>
            <a:r>
              <a:rPr lang="en-US" sz="2800" dirty="0"/>
              <a:t>/8ηl)(P</a:t>
            </a:r>
            <a:r>
              <a:rPr lang="en-US" sz="2800" baseline="-25000" dirty="0"/>
              <a:t>i</a:t>
            </a:r>
            <a:r>
              <a:rPr lang="en-US" sz="2800" dirty="0"/>
              <a:t> </a:t>
            </a:r>
            <a:r>
              <a:rPr lang="mr-IN" sz="2800" dirty="0"/>
              <a:t>–</a:t>
            </a:r>
            <a:r>
              <a:rPr lang="en-US" sz="2800" dirty="0"/>
              <a:t> P</a:t>
            </a:r>
            <a:r>
              <a:rPr lang="en-US" sz="2800" baseline="-25000" dirty="0"/>
              <a:t>o</a:t>
            </a:r>
            <a:r>
              <a:rPr lang="en-US" sz="2800" dirty="0"/>
              <a:t>)</a:t>
            </a:r>
          </a:p>
          <a:p>
            <a:endParaRPr lang="en-US" sz="2800" dirty="0"/>
          </a:p>
          <a:p>
            <a:r>
              <a:rPr lang="en-US" sz="2800" dirty="0"/>
              <a:t>Determines the flow in any vessel and the flow throughout the entire system.</a:t>
            </a:r>
          </a:p>
        </p:txBody>
      </p:sp>
    </p:spTree>
    <p:extLst>
      <p:ext uri="{BB962C8B-B14F-4D97-AF65-F5344CB8AC3E}">
        <p14:creationId xmlns:p14="http://schemas.microsoft.com/office/powerpoint/2010/main" val="20349013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Flow down gradients: A lesson plan</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descr="resp system pic.jpg"/>
          <p:cNvPicPr>
            <a:picLocks noChangeAspect="1"/>
          </p:cNvPicPr>
          <p:nvPr/>
        </p:nvPicPr>
        <p:blipFill rotWithShape="1">
          <a:blip r:embed="rId2">
            <a:extLst>
              <a:ext uri="{28A0092B-C50C-407E-A947-70E740481C1C}">
                <a14:useLocalDpi xmlns:a14="http://schemas.microsoft.com/office/drawing/2010/main" val="0"/>
              </a:ext>
            </a:extLst>
          </a:blip>
          <a:srcRect l="4417" r="5448"/>
          <a:stretch/>
        </p:blipFill>
        <p:spPr>
          <a:xfrm>
            <a:off x="457200" y="1486781"/>
            <a:ext cx="3345193" cy="4525963"/>
          </a:xfrm>
          <a:prstGeom prst="rect">
            <a:avLst/>
          </a:prstGeom>
        </p:spPr>
      </p:pic>
      <p:sp>
        <p:nvSpPr>
          <p:cNvPr id="5" name="TextBox 4"/>
          <p:cNvSpPr txBox="1"/>
          <p:nvPr/>
        </p:nvSpPr>
        <p:spPr>
          <a:xfrm>
            <a:off x="833762" y="6142361"/>
            <a:ext cx="2968631" cy="461665"/>
          </a:xfrm>
          <a:prstGeom prst="rect">
            <a:avLst/>
          </a:prstGeom>
          <a:noFill/>
          <a:ln w="19050" cmpd="sng">
            <a:solidFill>
              <a:srgbClr val="000000"/>
            </a:solidFill>
          </a:ln>
        </p:spPr>
        <p:txBody>
          <a:bodyPr wrap="none" rtlCol="0">
            <a:spAutoFit/>
          </a:bodyPr>
          <a:lstStyle/>
          <a:p>
            <a:r>
              <a:rPr lang="en-US" sz="2400" dirty="0"/>
              <a:t>Air flow in the airways</a:t>
            </a:r>
          </a:p>
        </p:txBody>
      </p:sp>
      <p:sp>
        <p:nvSpPr>
          <p:cNvPr id="6" name="TextBox 5"/>
          <p:cNvSpPr txBox="1"/>
          <p:nvPr/>
        </p:nvSpPr>
        <p:spPr>
          <a:xfrm>
            <a:off x="4252364" y="1995859"/>
            <a:ext cx="4286383" cy="2677656"/>
          </a:xfrm>
          <a:prstGeom prst="rect">
            <a:avLst/>
          </a:prstGeom>
          <a:noFill/>
        </p:spPr>
        <p:txBody>
          <a:bodyPr wrap="square" rtlCol="0">
            <a:spAutoFit/>
          </a:bodyPr>
          <a:lstStyle/>
          <a:p>
            <a:r>
              <a:rPr lang="en-US" sz="2400" dirty="0"/>
              <a:t>QUESTION:  What general model (core concept) do you expect to have to work with here?</a:t>
            </a:r>
          </a:p>
          <a:p>
            <a:r>
              <a:rPr lang="en-US" sz="2400" dirty="0"/>
              <a:t>ANSWER:  </a:t>
            </a:r>
            <a:r>
              <a:rPr lang="en-US" sz="2400" b="1" i="1" dirty="0"/>
              <a:t>FLOW DOWN GRADIENTS</a:t>
            </a:r>
          </a:p>
          <a:p>
            <a:r>
              <a:rPr lang="en-US" sz="2400" dirty="0"/>
              <a:t>QUESTION:  What is the source of the pressure gradient?</a:t>
            </a:r>
          </a:p>
        </p:txBody>
      </p:sp>
    </p:spTree>
    <p:extLst>
      <p:ext uri="{BB962C8B-B14F-4D97-AF65-F5344CB8AC3E}">
        <p14:creationId xmlns:p14="http://schemas.microsoft.com/office/powerpoint/2010/main" val="19625494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Critical features for transfer</a:t>
            </a:r>
          </a:p>
        </p:txBody>
      </p:sp>
      <p:sp>
        <p:nvSpPr>
          <p:cNvPr id="3" name="Content Placeholder 2"/>
          <p:cNvSpPr>
            <a:spLocks noGrp="1"/>
          </p:cNvSpPr>
          <p:nvPr>
            <p:ph idx="1"/>
          </p:nvPr>
        </p:nvSpPr>
        <p:spPr>
          <a:xfrm>
            <a:off x="457200" y="1600200"/>
            <a:ext cx="8229600" cy="4796134"/>
          </a:xfrm>
        </p:spPr>
        <p:txBody>
          <a:bodyPr>
            <a:normAutofit/>
          </a:bodyPr>
          <a:lstStyle/>
          <a:p>
            <a:r>
              <a:rPr lang="en-US" b="1" i="1" u="sng" dirty="0"/>
              <a:t>Explicit description </a:t>
            </a:r>
            <a:r>
              <a:rPr lang="en-US" dirty="0"/>
              <a:t>of the core concept</a:t>
            </a:r>
          </a:p>
          <a:p>
            <a:r>
              <a:rPr lang="en-US" dirty="0"/>
              <a:t>Opportunities to </a:t>
            </a:r>
            <a:r>
              <a:rPr lang="en-US" b="1" i="1" u="sng" dirty="0"/>
              <a:t>practice</a:t>
            </a:r>
            <a:r>
              <a:rPr lang="en-US" dirty="0"/>
              <a:t> recognizing the applicability of the concept and using it</a:t>
            </a:r>
          </a:p>
          <a:p>
            <a:r>
              <a:rPr lang="en-US" b="1" i="1" u="sng" dirty="0"/>
              <a:t>Consistency</a:t>
            </a:r>
            <a:r>
              <a:rPr lang="en-US" dirty="0"/>
              <a:t> in terminology and visual representations</a:t>
            </a:r>
          </a:p>
        </p:txBody>
      </p:sp>
    </p:spTree>
    <p:extLst>
      <p:ext uri="{BB962C8B-B14F-4D97-AF65-F5344CB8AC3E}">
        <p14:creationId xmlns:p14="http://schemas.microsoft.com/office/powerpoint/2010/main" val="264483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00FF"/>
                </a:solidFill>
              </a:rPr>
              <a:t>My agenda for the morning</a:t>
            </a:r>
            <a:r>
              <a:rPr lang="en-US" i="1" dirty="0">
                <a:solidFill>
                  <a:srgbClr val="0000FF"/>
                </a:solidFill>
              </a:rPr>
              <a:t> </a:t>
            </a:r>
          </a:p>
        </p:txBody>
      </p:sp>
      <p:sp>
        <p:nvSpPr>
          <p:cNvPr id="3" name="Content Placeholder 2"/>
          <p:cNvSpPr>
            <a:spLocks noGrp="1"/>
          </p:cNvSpPr>
          <p:nvPr>
            <p:ph idx="1"/>
          </p:nvPr>
        </p:nvSpPr>
        <p:spPr/>
        <p:txBody>
          <a:bodyPr>
            <a:normAutofit/>
          </a:bodyPr>
          <a:lstStyle/>
          <a:p>
            <a:r>
              <a:rPr lang="en-US" dirty="0">
                <a:solidFill>
                  <a:srgbClr val="0000FF"/>
                </a:solidFill>
              </a:rPr>
              <a:t>“Quantitate” the knowledge explosion</a:t>
            </a:r>
          </a:p>
          <a:p>
            <a:r>
              <a:rPr lang="en-US" dirty="0">
                <a:solidFill>
                  <a:srgbClr val="0000FF"/>
                </a:solidFill>
              </a:rPr>
              <a:t>Discuss the universal issue of what to teach and what not to teach</a:t>
            </a:r>
          </a:p>
          <a:p>
            <a:r>
              <a:rPr lang="en-US" dirty="0">
                <a:solidFill>
                  <a:srgbClr val="0000FF"/>
                </a:solidFill>
              </a:rPr>
              <a:t>Introduce you to the core concepts of physiology</a:t>
            </a:r>
          </a:p>
        </p:txBody>
      </p:sp>
    </p:spTree>
    <p:extLst>
      <p:ext uri="{BB962C8B-B14F-4D97-AF65-F5344CB8AC3E}">
        <p14:creationId xmlns:p14="http://schemas.microsoft.com/office/powerpoint/2010/main" val="35053137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What’s the payoff?</a:t>
            </a:r>
          </a:p>
        </p:txBody>
      </p:sp>
      <p:sp>
        <p:nvSpPr>
          <p:cNvPr id="3" name="Content Placeholder 2"/>
          <p:cNvSpPr>
            <a:spLocks noGrp="1"/>
          </p:cNvSpPr>
          <p:nvPr>
            <p:ph idx="1"/>
          </p:nvPr>
        </p:nvSpPr>
        <p:spPr/>
        <p:txBody>
          <a:bodyPr>
            <a:normAutofit lnSpcReduction="10000"/>
          </a:bodyPr>
          <a:lstStyle/>
          <a:p>
            <a:r>
              <a:rPr lang="en-US" dirty="0"/>
              <a:t>Students understand (can use) the core concepts.</a:t>
            </a:r>
          </a:p>
          <a:p>
            <a:r>
              <a:rPr lang="en-US" dirty="0"/>
              <a:t>Students can identify where the core concepts are applicable.</a:t>
            </a:r>
          </a:p>
          <a:p>
            <a:r>
              <a:rPr lang="en-US" dirty="0"/>
              <a:t>Therefore students are not learning each new topic or phenomenon from scratch; they already know something about it.</a:t>
            </a:r>
          </a:p>
          <a:p>
            <a:r>
              <a:rPr lang="en-US" dirty="0"/>
              <a:t>Students have a general model to which they can add details as they need them.</a:t>
            </a:r>
          </a:p>
        </p:txBody>
      </p:sp>
    </p:spTree>
    <p:extLst>
      <p:ext uri="{BB962C8B-B14F-4D97-AF65-F5344CB8AC3E}">
        <p14:creationId xmlns:p14="http://schemas.microsoft.com/office/powerpoint/2010/main" val="17258601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Some take home messages</a:t>
            </a:r>
          </a:p>
        </p:txBody>
      </p:sp>
      <p:sp>
        <p:nvSpPr>
          <p:cNvPr id="3" name="Content Placeholder 2"/>
          <p:cNvSpPr>
            <a:spLocks noGrp="1"/>
          </p:cNvSpPr>
          <p:nvPr>
            <p:ph idx="1"/>
          </p:nvPr>
        </p:nvSpPr>
        <p:spPr/>
        <p:txBody>
          <a:bodyPr/>
          <a:lstStyle/>
          <a:p>
            <a:r>
              <a:rPr lang="en-US" dirty="0"/>
              <a:t>We know more than students can or need to learn (the information explosion).</a:t>
            </a:r>
          </a:p>
          <a:p>
            <a:r>
              <a:rPr lang="en-US" dirty="0"/>
              <a:t>Teachers must decide what their students should learn.</a:t>
            </a:r>
          </a:p>
          <a:p>
            <a:r>
              <a:rPr lang="en-US" dirty="0"/>
              <a:t>Students need as much help as possible to learn it all.</a:t>
            </a:r>
          </a:p>
          <a:p>
            <a:r>
              <a:rPr lang="en-US" dirty="0"/>
              <a:t>A focus on the concepts of physiology can help both teachers and students.</a:t>
            </a:r>
          </a:p>
        </p:txBody>
      </p:sp>
    </p:spTree>
    <p:extLst>
      <p:ext uri="{BB962C8B-B14F-4D97-AF65-F5344CB8AC3E}">
        <p14:creationId xmlns:p14="http://schemas.microsoft.com/office/powerpoint/2010/main" val="16357839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Content Placeholder 9" descr="book cover.pdf"/>
          <p:cNvPicPr>
            <a:picLocks noGrp="1"/>
          </p:cNvPicPr>
          <p:nvPr>
            <p:ph idx="1"/>
          </p:nvPr>
        </p:nvPicPr>
        <p:blipFill rotWithShape="1">
          <a:blip r:embed="rId2">
            <a:extLst>
              <a:ext uri="{28A0092B-C50C-407E-A947-70E740481C1C}">
                <a14:useLocalDpi xmlns:a14="http://schemas.microsoft.com/office/drawing/2010/main" val="0"/>
              </a:ext>
            </a:extLst>
          </a:blip>
          <a:srcRect l="4840" r="4523"/>
          <a:stretch/>
        </p:blipFill>
        <p:spPr>
          <a:xfrm>
            <a:off x="176709" y="528995"/>
            <a:ext cx="3787913" cy="5290930"/>
          </a:xfrm>
          <a:prstGeom prst="rect">
            <a:avLst/>
          </a:prstGeom>
        </p:spPr>
      </p:pic>
      <p:sp>
        <p:nvSpPr>
          <p:cNvPr id="3" name="TextBox 2"/>
          <p:cNvSpPr txBox="1"/>
          <p:nvPr/>
        </p:nvSpPr>
        <p:spPr>
          <a:xfrm>
            <a:off x="4174435" y="1417638"/>
            <a:ext cx="4512365" cy="2800767"/>
          </a:xfrm>
          <a:prstGeom prst="rect">
            <a:avLst/>
          </a:prstGeom>
          <a:noFill/>
        </p:spPr>
        <p:txBody>
          <a:bodyPr wrap="square" rtlCol="0">
            <a:spAutoFit/>
          </a:bodyPr>
          <a:lstStyle/>
          <a:p>
            <a:r>
              <a:rPr lang="en-US" sz="2800" dirty="0"/>
              <a:t>The full story about the core concepts approach to teaching physiology, including the history, can be found in our book seen here.</a:t>
            </a:r>
          </a:p>
          <a:p>
            <a:endParaRPr lang="en-US" dirty="0"/>
          </a:p>
          <a:p>
            <a:endParaRPr lang="en-US" dirty="0"/>
          </a:p>
        </p:txBody>
      </p:sp>
    </p:spTree>
    <p:extLst>
      <p:ext uri="{BB962C8B-B14F-4D97-AF65-F5344CB8AC3E}">
        <p14:creationId xmlns:p14="http://schemas.microsoft.com/office/powerpoint/2010/main" val="38791658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Content Placeholder 9" descr="book cover.pdf"/>
          <p:cNvPicPr>
            <a:picLocks noGrp="1"/>
          </p:cNvPicPr>
          <p:nvPr>
            <p:ph idx="1"/>
          </p:nvPr>
        </p:nvPicPr>
        <p:blipFill rotWithShape="1">
          <a:blip r:embed="rId2">
            <a:extLst>
              <a:ext uri="{28A0092B-C50C-407E-A947-70E740481C1C}">
                <a14:useLocalDpi xmlns:a14="http://schemas.microsoft.com/office/drawing/2010/main" val="0"/>
              </a:ext>
            </a:extLst>
          </a:blip>
          <a:srcRect l="4840" r="4523"/>
          <a:stretch/>
        </p:blipFill>
        <p:spPr>
          <a:xfrm>
            <a:off x="176709" y="528995"/>
            <a:ext cx="3787913" cy="5290930"/>
          </a:xfrm>
          <a:prstGeom prst="rect">
            <a:avLst/>
          </a:prstGeom>
        </p:spPr>
      </p:pic>
      <p:sp>
        <p:nvSpPr>
          <p:cNvPr id="3" name="TextBox 2"/>
          <p:cNvSpPr txBox="1"/>
          <p:nvPr/>
        </p:nvSpPr>
        <p:spPr>
          <a:xfrm>
            <a:off x="4174435" y="1417638"/>
            <a:ext cx="4512365" cy="3662541"/>
          </a:xfrm>
          <a:prstGeom prst="rect">
            <a:avLst/>
          </a:prstGeom>
          <a:noFill/>
        </p:spPr>
        <p:txBody>
          <a:bodyPr wrap="square" rtlCol="0">
            <a:spAutoFit/>
          </a:bodyPr>
          <a:lstStyle/>
          <a:p>
            <a:r>
              <a:rPr lang="en-US" sz="2800" dirty="0"/>
              <a:t>If you are a member of APS you can download it for free.  If you are not a member it can be purchase.</a:t>
            </a:r>
          </a:p>
          <a:p>
            <a:endParaRPr lang="en-US" sz="2800" dirty="0"/>
          </a:p>
          <a:p>
            <a:r>
              <a:rPr lang="en-US" sz="2800" dirty="0"/>
              <a:t>We get no royalties for sales of the book!</a:t>
            </a:r>
          </a:p>
          <a:p>
            <a:endParaRPr lang="en-US" dirty="0"/>
          </a:p>
          <a:p>
            <a:endParaRPr lang="en-US" dirty="0"/>
          </a:p>
        </p:txBody>
      </p:sp>
    </p:spTree>
    <p:extLst>
      <p:ext uri="{BB962C8B-B14F-4D97-AF65-F5344CB8AC3E}">
        <p14:creationId xmlns:p14="http://schemas.microsoft.com/office/powerpoint/2010/main" val="39179929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843" y="258432"/>
            <a:ext cx="8682051" cy="3450696"/>
          </a:xfrm>
        </p:spPr>
        <p:txBody>
          <a:bodyPr>
            <a:noAutofit/>
          </a:bodyPr>
          <a:lstStyle/>
          <a:p>
            <a:pPr marL="0" indent="0" algn="ctr">
              <a:buNone/>
            </a:pPr>
            <a:r>
              <a:rPr lang="en-US" sz="4000" b="1" dirty="0"/>
              <a:t>Relevant publications </a:t>
            </a:r>
          </a:p>
          <a:p>
            <a:pPr marL="0" indent="0">
              <a:buNone/>
            </a:pPr>
            <a:endParaRPr lang="en-US" sz="1800" dirty="0"/>
          </a:p>
          <a:p>
            <a:pPr>
              <a:buAutoNum type="arabicPeriod"/>
            </a:pPr>
            <a:r>
              <a:rPr lang="en-US" sz="2000" dirty="0"/>
              <a:t>Michael, J., Modell, H., McFarland, J., and Cliff, W. (2009). The “core principles” of physiology: What should students understand? </a:t>
            </a:r>
            <a:r>
              <a:rPr lang="en-US" sz="2000" i="1" dirty="0" err="1"/>
              <a:t>Adv</a:t>
            </a:r>
            <a:r>
              <a:rPr lang="en-US" sz="2000" i="1" dirty="0"/>
              <a:t> </a:t>
            </a:r>
            <a:r>
              <a:rPr lang="en-US" sz="2000" i="1" dirty="0" err="1"/>
              <a:t>Physiol</a:t>
            </a:r>
            <a:r>
              <a:rPr lang="en-US" sz="2000" i="1" dirty="0"/>
              <a:t> </a:t>
            </a:r>
            <a:r>
              <a:rPr lang="en-US" sz="2000" i="1" dirty="0" err="1"/>
              <a:t>Educ</a:t>
            </a:r>
            <a:r>
              <a:rPr lang="en-US" sz="2000" dirty="0"/>
              <a:t>, </a:t>
            </a:r>
            <a:r>
              <a:rPr lang="en-US" sz="2000" b="1" dirty="0"/>
              <a:t>33</a:t>
            </a:r>
            <a:r>
              <a:rPr lang="en-US" sz="2000" dirty="0"/>
              <a:t>: 10-15.</a:t>
            </a:r>
          </a:p>
          <a:p>
            <a:pPr>
              <a:buAutoNum type="arabicPeriod"/>
            </a:pPr>
            <a:r>
              <a:rPr lang="en-US" sz="2000" dirty="0"/>
              <a:t> Michael, J. and McFarland, J. (2011) The core principles (“big ideas”) of physiology: Results of faculty surveys. </a:t>
            </a:r>
            <a:r>
              <a:rPr lang="en-US" sz="2000" i="1" dirty="0" err="1"/>
              <a:t>Adv</a:t>
            </a:r>
            <a:r>
              <a:rPr lang="en-US" sz="2000" i="1" dirty="0"/>
              <a:t> </a:t>
            </a:r>
            <a:r>
              <a:rPr lang="en-US" sz="2000" i="1" dirty="0" err="1"/>
              <a:t>Physiol</a:t>
            </a:r>
            <a:r>
              <a:rPr lang="en-US" sz="2000" i="1" dirty="0"/>
              <a:t> </a:t>
            </a:r>
            <a:r>
              <a:rPr lang="en-US" sz="2000" i="1" dirty="0" err="1"/>
              <a:t>Educ</a:t>
            </a:r>
            <a:r>
              <a:rPr lang="en-US" sz="2000" dirty="0"/>
              <a:t> </a:t>
            </a:r>
            <a:r>
              <a:rPr lang="en-US" sz="2000" b="1" dirty="0"/>
              <a:t>35</a:t>
            </a:r>
            <a:r>
              <a:rPr lang="en-US" sz="2000" dirty="0"/>
              <a:t>: 336-341.</a:t>
            </a:r>
          </a:p>
          <a:p>
            <a:pPr>
              <a:buAutoNum type="arabicPeriod"/>
            </a:pPr>
            <a:r>
              <a:rPr lang="en-US" sz="2000" dirty="0"/>
              <a:t> Modell, H., Cliff, W., Michael, J., McFarland, J, Wright, A. ,</a:t>
            </a:r>
            <a:r>
              <a:rPr lang="en-US" sz="2000" dirty="0" err="1"/>
              <a:t>Wenderoth</a:t>
            </a:r>
            <a:r>
              <a:rPr lang="en-US" sz="2000" dirty="0"/>
              <a:t>, M.P. (2015)  A physiologist's view of homeostasis. </a:t>
            </a:r>
            <a:r>
              <a:rPr lang="en-US" sz="2000" i="1" dirty="0" err="1"/>
              <a:t>Adv</a:t>
            </a:r>
            <a:r>
              <a:rPr lang="en-US" sz="2000" i="1" dirty="0"/>
              <a:t> </a:t>
            </a:r>
            <a:r>
              <a:rPr lang="en-US" sz="2000" i="1" dirty="0" err="1"/>
              <a:t>Physiol</a:t>
            </a:r>
            <a:r>
              <a:rPr lang="en-US" sz="2000" i="1" dirty="0"/>
              <a:t> </a:t>
            </a:r>
            <a:r>
              <a:rPr lang="en-US" sz="2000" i="1" dirty="0" err="1"/>
              <a:t>Educ</a:t>
            </a:r>
            <a:r>
              <a:rPr lang="en-US" sz="2000" i="1" dirty="0"/>
              <a:t> </a:t>
            </a:r>
            <a:r>
              <a:rPr lang="en-US" sz="2000" b="1" dirty="0"/>
              <a:t>39</a:t>
            </a:r>
            <a:r>
              <a:rPr lang="en-US" sz="2000" dirty="0"/>
              <a:t>(4): 259-266.</a:t>
            </a:r>
          </a:p>
          <a:p>
            <a:pPr marL="0" indent="0">
              <a:buNone/>
            </a:pPr>
            <a:r>
              <a:rPr lang="en-US" sz="2000" dirty="0"/>
              <a:t>4. 	McFarland, J, Michael, J., Modell, H., </a:t>
            </a:r>
            <a:r>
              <a:rPr lang="en-US" sz="2000" dirty="0" err="1"/>
              <a:t>Wenderoth</a:t>
            </a:r>
            <a:r>
              <a:rPr lang="en-US" sz="2000" dirty="0"/>
              <a:t>, M.P., Cliff, W., Wright, A. 	(2016)   A conceptual framework for homeostasis: Development and 	validation. </a:t>
            </a:r>
            <a:r>
              <a:rPr lang="en-US" sz="2000" i="1" dirty="0" err="1"/>
              <a:t>Adv</a:t>
            </a:r>
            <a:r>
              <a:rPr lang="en-US" sz="2000" i="1" dirty="0"/>
              <a:t> </a:t>
            </a:r>
            <a:r>
              <a:rPr lang="en-US" sz="2000" i="1" dirty="0" err="1"/>
              <a:t>Physiol</a:t>
            </a:r>
            <a:r>
              <a:rPr lang="en-US" sz="2000" i="1" dirty="0"/>
              <a:t> 	</a:t>
            </a:r>
            <a:r>
              <a:rPr lang="en-US" sz="2000" i="1" dirty="0" err="1"/>
              <a:t>Educ</a:t>
            </a:r>
            <a:r>
              <a:rPr lang="en-US" sz="2000" i="1" dirty="0"/>
              <a:t> </a:t>
            </a:r>
            <a:r>
              <a:rPr lang="en-US" sz="2000" b="1" i="1" dirty="0"/>
              <a:t>40</a:t>
            </a:r>
            <a:r>
              <a:rPr lang="en-US" sz="2000" i="1" dirty="0"/>
              <a:t>: 213–222. </a:t>
            </a:r>
            <a:r>
              <a:rPr lang="en-US" sz="2000" dirty="0"/>
              <a:t> </a:t>
            </a:r>
            <a:br>
              <a:rPr lang="en-US" sz="2000" dirty="0">
                <a:hlinkClick r:id="rId2"/>
              </a:rPr>
            </a:br>
            <a:r>
              <a:rPr lang="en-US" sz="2000" dirty="0"/>
              <a:t>5. 	Michael, J, </a:t>
            </a:r>
            <a:r>
              <a:rPr lang="en-US" sz="2000" dirty="0" err="1"/>
              <a:t>Martinkova</a:t>
            </a:r>
            <a:r>
              <a:rPr lang="en-US" sz="2000" dirty="0"/>
              <a:t>, P, McFarland, L, Wright, A, Cliff, W, Modell, H. (2016) </a:t>
            </a:r>
          </a:p>
          <a:p>
            <a:pPr marL="0" indent="0">
              <a:buNone/>
            </a:pPr>
            <a:r>
              <a:rPr lang="en-US" sz="2000" dirty="0"/>
              <a:t>	Validating  a conceptual framework for the core concept of cell-cell </a:t>
            </a:r>
          </a:p>
          <a:p>
            <a:pPr marL="0" indent="0">
              <a:buNone/>
            </a:pPr>
            <a:r>
              <a:rPr lang="en-US" sz="2000" dirty="0"/>
              <a:t>	communication</a:t>
            </a:r>
            <a:r>
              <a:rPr lang="en-US" sz="2000" i="1" dirty="0"/>
              <a:t>. </a:t>
            </a:r>
            <a:r>
              <a:rPr lang="en-US" sz="2000" i="1" dirty="0" err="1"/>
              <a:t>Adv</a:t>
            </a:r>
            <a:r>
              <a:rPr lang="en-US" sz="2000" i="1" dirty="0"/>
              <a:t> </a:t>
            </a:r>
            <a:r>
              <a:rPr lang="en-US" sz="2000" i="1" dirty="0" err="1"/>
              <a:t>Physiol</a:t>
            </a:r>
            <a:r>
              <a:rPr lang="en-US" sz="2000" i="1" dirty="0"/>
              <a:t> </a:t>
            </a:r>
            <a:r>
              <a:rPr lang="en-US" sz="2000" i="1" dirty="0" err="1"/>
              <a:t>Educ</a:t>
            </a:r>
            <a:r>
              <a:rPr lang="en-US" sz="2000" i="1" dirty="0"/>
              <a:t> </a:t>
            </a:r>
            <a:r>
              <a:rPr lang="en-US" sz="2000" b="1" dirty="0"/>
              <a:t>41</a:t>
            </a:r>
            <a:r>
              <a:rPr lang="en-US" sz="2000" dirty="0"/>
              <a:t>: 260-265.</a:t>
            </a:r>
          </a:p>
          <a:p>
            <a:endParaRPr lang="en-US" sz="1800" dirty="0"/>
          </a:p>
        </p:txBody>
      </p:sp>
    </p:spTree>
    <p:extLst>
      <p:ext uri="{BB962C8B-B14F-4D97-AF65-F5344CB8AC3E}">
        <p14:creationId xmlns:p14="http://schemas.microsoft.com/office/powerpoint/2010/main" val="19866870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Relevant publications </a:t>
            </a:r>
            <a:br>
              <a:rPr lang="en-US" b="1" dirty="0"/>
            </a:br>
            <a:endParaRPr lang="en-US" dirty="0"/>
          </a:p>
        </p:txBody>
      </p:sp>
      <p:sp>
        <p:nvSpPr>
          <p:cNvPr id="3" name="Content Placeholder 2"/>
          <p:cNvSpPr>
            <a:spLocks noGrp="1"/>
          </p:cNvSpPr>
          <p:nvPr>
            <p:ph idx="1"/>
          </p:nvPr>
        </p:nvSpPr>
        <p:spPr/>
        <p:txBody>
          <a:bodyPr/>
          <a:lstStyle/>
          <a:p>
            <a:pPr marL="457200" indent="-457200">
              <a:buAutoNum type="arabicPeriod" startAt="6"/>
            </a:pPr>
            <a:r>
              <a:rPr lang="en-US" sz="2400" dirty="0"/>
              <a:t>Michael, J, Cliff, W, McFarland, J, Modell, H, Wright, A.  (2017)  </a:t>
            </a:r>
            <a:r>
              <a:rPr lang="en-US" sz="2400" i="1" dirty="0"/>
              <a:t>The Core Concepts of 	Physiology: A New Paradigm for Teaching Physiology</a:t>
            </a:r>
            <a:r>
              <a:rPr lang="en-US" sz="2400" dirty="0"/>
              <a:t>.  New York: Springer Nature.  (Available from APS website)</a:t>
            </a:r>
          </a:p>
          <a:p>
            <a:pPr marL="0" indent="0">
              <a:buNone/>
            </a:pPr>
            <a:r>
              <a:rPr lang="en-US" sz="2400" dirty="0"/>
              <a:t>7.	</a:t>
            </a:r>
            <a:r>
              <a:rPr lang="en-US" sz="2400" b="1" dirty="0">
                <a:solidFill>
                  <a:srgbClr val="FF0000"/>
                </a:solidFill>
              </a:rPr>
              <a:t>Michael, J and </a:t>
            </a:r>
            <a:r>
              <a:rPr lang="en-US" sz="2400" b="1" dirty="0" err="1">
                <a:solidFill>
                  <a:srgbClr val="FF0000"/>
                </a:solidFill>
              </a:rPr>
              <a:t>Sircar</a:t>
            </a:r>
            <a:r>
              <a:rPr lang="en-US" sz="2400" b="1" dirty="0">
                <a:solidFill>
                  <a:srgbClr val="FF0000"/>
                </a:solidFill>
              </a:rPr>
              <a:t>, A.  (2011).  </a:t>
            </a:r>
            <a:r>
              <a:rPr lang="en-US" sz="2400" b="1" i="1" dirty="0">
                <a:solidFill>
                  <a:srgbClr val="FF0000"/>
                </a:solidFill>
              </a:rPr>
              <a:t>Fundamentals of Medical 	Physiology</a:t>
            </a:r>
            <a:r>
              <a:rPr lang="en-US" sz="2400" b="1" dirty="0">
                <a:solidFill>
                  <a:srgbClr val="FF0000"/>
                </a:solidFill>
              </a:rPr>
              <a:t>.  New York: </a:t>
            </a:r>
            <a:r>
              <a:rPr lang="en-US" sz="2400" b="1" dirty="0" err="1">
                <a:solidFill>
                  <a:srgbClr val="FF0000"/>
                </a:solidFill>
              </a:rPr>
              <a:t>Thieme</a:t>
            </a:r>
            <a:r>
              <a:rPr lang="en-US" sz="2400" b="1" dirty="0">
                <a:solidFill>
                  <a:srgbClr val="FF0000"/>
                </a:solidFill>
              </a:rPr>
              <a:t>.  (Physiology presented in a 	clinical context and with references to general models/core 	concepts imbedded throughout the text.)</a:t>
            </a:r>
          </a:p>
          <a:p>
            <a:endParaRPr lang="en-US" dirty="0"/>
          </a:p>
        </p:txBody>
      </p:sp>
    </p:spTree>
    <p:extLst>
      <p:ext uri="{BB962C8B-B14F-4D97-AF65-F5344CB8AC3E}">
        <p14:creationId xmlns:p14="http://schemas.microsoft.com/office/powerpoint/2010/main" val="42261612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Check us out at</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4000" b="1" dirty="0" err="1"/>
              <a:t>physiologyconcepts.org</a:t>
            </a:r>
            <a:endParaRPr lang="en-US" sz="4000" b="1" dirty="0"/>
          </a:p>
          <a:p>
            <a:pPr marL="0" indent="0" algn="ctr">
              <a:buNone/>
            </a:pPr>
            <a:endParaRPr lang="en-US" dirty="0"/>
          </a:p>
          <a:p>
            <a:pPr marL="0" indent="0" algn="ctr">
              <a:buNone/>
            </a:pPr>
            <a:r>
              <a:rPr lang="en-US" dirty="0"/>
              <a:t>You will find most of our </a:t>
            </a:r>
          </a:p>
          <a:p>
            <a:pPr marL="0" indent="0" algn="ctr">
              <a:buNone/>
            </a:pPr>
            <a:r>
              <a:rPr lang="en-US" dirty="0"/>
              <a:t>papers and presentations on </a:t>
            </a:r>
          </a:p>
          <a:p>
            <a:pPr marL="0" indent="0" algn="ctr">
              <a:buNone/>
            </a:pPr>
            <a:r>
              <a:rPr lang="en-US" dirty="0"/>
              <a:t>core concepts of physiology there.</a:t>
            </a:r>
          </a:p>
        </p:txBody>
      </p:sp>
    </p:spTree>
    <p:extLst>
      <p:ext uri="{BB962C8B-B14F-4D97-AF65-F5344CB8AC3E}">
        <p14:creationId xmlns:p14="http://schemas.microsoft.com/office/powerpoint/2010/main" val="23131065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 might be interested in</a:t>
            </a:r>
          </a:p>
        </p:txBody>
      </p:sp>
      <p:sp>
        <p:nvSpPr>
          <p:cNvPr id="3" name="Content Placeholder 2"/>
          <p:cNvSpPr>
            <a:spLocks noGrp="1"/>
          </p:cNvSpPr>
          <p:nvPr>
            <p:ph idx="1"/>
          </p:nvPr>
        </p:nvSpPr>
        <p:spPr/>
        <p:txBody>
          <a:bodyPr/>
          <a:lstStyle/>
          <a:p>
            <a:pPr marL="0" indent="0" algn="ctr">
              <a:buNone/>
            </a:pPr>
            <a:r>
              <a:rPr lang="en-US" sz="4000" b="1" dirty="0" err="1"/>
              <a:t>physiologymajors.org</a:t>
            </a:r>
            <a:endParaRPr lang="en-US" sz="4000" b="1" dirty="0"/>
          </a:p>
          <a:p>
            <a:pPr marL="0" indent="0">
              <a:buNone/>
            </a:pPr>
            <a:endParaRPr lang="en-US" dirty="0"/>
          </a:p>
          <a:p>
            <a:pPr marL="0" indent="0">
              <a:buNone/>
            </a:pPr>
            <a:r>
              <a:rPr lang="en-US" dirty="0"/>
              <a:t>PMIG, the Physiology Majors Interest Group, is being spearheaded by Erica </a:t>
            </a:r>
            <a:r>
              <a:rPr lang="en-US" dirty="0" err="1"/>
              <a:t>Wehrwein</a:t>
            </a:r>
            <a:r>
              <a:rPr lang="en-US" dirty="0"/>
              <a:t> at Michigan State.  This group is promoting undergraduate physiology majors.  A committee is working on applying core concepts to course and curriculum planning.</a:t>
            </a:r>
          </a:p>
        </p:txBody>
      </p:sp>
    </p:spTree>
    <p:extLst>
      <p:ext uri="{BB962C8B-B14F-4D97-AF65-F5344CB8AC3E}">
        <p14:creationId xmlns:p14="http://schemas.microsoft.com/office/powerpoint/2010/main" val="28858931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 would be interested in</a:t>
            </a:r>
          </a:p>
        </p:txBody>
      </p:sp>
      <p:sp>
        <p:nvSpPr>
          <p:cNvPr id="3" name="Content Placeholder 2"/>
          <p:cNvSpPr>
            <a:spLocks noGrp="1"/>
          </p:cNvSpPr>
          <p:nvPr>
            <p:ph idx="1"/>
          </p:nvPr>
        </p:nvSpPr>
        <p:spPr/>
        <p:txBody>
          <a:bodyPr/>
          <a:lstStyle/>
          <a:p>
            <a:r>
              <a:rPr lang="en-US" dirty="0"/>
              <a:t>hearing from anyone has already, or plans to, incorporate core concepts in their physiology course.</a:t>
            </a:r>
          </a:p>
          <a:p>
            <a:r>
              <a:rPr lang="en-US" dirty="0"/>
              <a:t> Get in touch today or at a later date.</a:t>
            </a:r>
          </a:p>
          <a:p>
            <a:r>
              <a:rPr lang="en-US" dirty="0"/>
              <a:t>My e-m ail address is</a:t>
            </a:r>
          </a:p>
          <a:p>
            <a:pPr marL="0" indent="0" algn="ctr">
              <a:buNone/>
            </a:pPr>
            <a:r>
              <a:rPr lang="en-US" sz="4000" b="1" dirty="0"/>
              <a:t>jmichael40@gmail.com</a:t>
            </a:r>
          </a:p>
        </p:txBody>
      </p:sp>
    </p:spTree>
    <p:extLst>
      <p:ext uri="{BB962C8B-B14F-4D97-AF65-F5344CB8AC3E}">
        <p14:creationId xmlns:p14="http://schemas.microsoft.com/office/powerpoint/2010/main" val="24990473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Thanks . . . </a:t>
            </a:r>
          </a:p>
        </p:txBody>
      </p:sp>
      <p:sp>
        <p:nvSpPr>
          <p:cNvPr id="3" name="Content Placeholder 2"/>
          <p:cNvSpPr>
            <a:spLocks noGrp="1"/>
          </p:cNvSpPr>
          <p:nvPr>
            <p:ph idx="1"/>
          </p:nvPr>
        </p:nvSpPr>
        <p:spPr/>
        <p:txBody>
          <a:bodyPr>
            <a:normAutofit/>
          </a:bodyPr>
          <a:lstStyle/>
          <a:p>
            <a:r>
              <a:rPr lang="en-US" dirty="0"/>
              <a:t>to the organizers of this meeting for inviting me to attend and giving me the opportunity to tell our story and thank you for your attention.</a:t>
            </a:r>
          </a:p>
          <a:p>
            <a:r>
              <a:rPr lang="en-US" dirty="0"/>
              <a:t>To all for you for your attention.</a:t>
            </a:r>
          </a:p>
        </p:txBody>
      </p:sp>
    </p:spTree>
    <p:extLst>
      <p:ext uri="{BB962C8B-B14F-4D97-AF65-F5344CB8AC3E}">
        <p14:creationId xmlns:p14="http://schemas.microsoft.com/office/powerpoint/2010/main" val="1714647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00FF"/>
                </a:solidFill>
              </a:rPr>
              <a:t>My agenda for the morning</a:t>
            </a:r>
            <a:r>
              <a:rPr lang="en-US" i="1" dirty="0">
                <a:solidFill>
                  <a:srgbClr val="0000FF"/>
                </a:solidFill>
              </a:rPr>
              <a:t> </a:t>
            </a:r>
          </a:p>
        </p:txBody>
      </p:sp>
      <p:sp>
        <p:nvSpPr>
          <p:cNvPr id="3" name="Content Placeholder 2"/>
          <p:cNvSpPr>
            <a:spLocks noGrp="1"/>
          </p:cNvSpPr>
          <p:nvPr>
            <p:ph idx="1"/>
          </p:nvPr>
        </p:nvSpPr>
        <p:spPr/>
        <p:txBody>
          <a:bodyPr>
            <a:normAutofit/>
          </a:bodyPr>
          <a:lstStyle/>
          <a:p>
            <a:r>
              <a:rPr lang="en-US" dirty="0">
                <a:solidFill>
                  <a:srgbClr val="0000FF"/>
                </a:solidFill>
              </a:rPr>
              <a:t>“Quantitate” the knowledge explosion</a:t>
            </a:r>
          </a:p>
          <a:p>
            <a:r>
              <a:rPr lang="en-US" dirty="0">
                <a:solidFill>
                  <a:srgbClr val="0000FF"/>
                </a:solidFill>
              </a:rPr>
              <a:t>Discuss the universal issue of what to teach and what not to teach</a:t>
            </a:r>
          </a:p>
          <a:p>
            <a:r>
              <a:rPr lang="en-US" dirty="0">
                <a:solidFill>
                  <a:srgbClr val="0000FF"/>
                </a:solidFill>
              </a:rPr>
              <a:t>Introduce you to the core concepts of physiology</a:t>
            </a:r>
          </a:p>
          <a:p>
            <a:r>
              <a:rPr lang="en-US" dirty="0">
                <a:solidFill>
                  <a:srgbClr val="0000FF"/>
                </a:solidFill>
              </a:rPr>
              <a:t>Discuss how a focus on the core concepts can help minimize the consequences of the knowledge explosion</a:t>
            </a:r>
          </a:p>
        </p:txBody>
      </p:sp>
    </p:spTree>
    <p:extLst>
      <p:ext uri="{BB962C8B-B14F-4D97-AF65-F5344CB8AC3E}">
        <p14:creationId xmlns:p14="http://schemas.microsoft.com/office/powerpoint/2010/main" val="28069020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 have time for some questions and answers.</a:t>
            </a:r>
          </a:p>
          <a:p>
            <a:r>
              <a:rPr lang="en-US" dirty="0"/>
              <a:t>Finally, this afternoon I will be doing a breakout session about using core concepts to help students learn to transfer what they know about an old topic to the next new topic.</a:t>
            </a:r>
          </a:p>
          <a:p>
            <a:endParaRPr lang="en-US" dirty="0"/>
          </a:p>
        </p:txBody>
      </p:sp>
    </p:spTree>
    <p:extLst>
      <p:ext uri="{BB962C8B-B14F-4D97-AF65-F5344CB8AC3E}">
        <p14:creationId xmlns:p14="http://schemas.microsoft.com/office/powerpoint/2010/main" val="14992054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http://www.the-aps.org/mm/hp/Audiences/Chapters/Syscom.GM.Web.Content.axd?d=AN2gLdg9D4E1"/>
          <p:cNvPicPr>
            <a:picLocks noGrp="1"/>
          </p:cNvPicPr>
          <p:nvPr>
            <p:ph idx="1"/>
          </p:nvPr>
        </p:nvPicPr>
        <p:blipFill>
          <a:blip r:embed="rId2">
            <a:extLst>
              <a:ext uri="{28A0092B-C50C-407E-A947-70E740481C1C}">
                <a14:useLocalDpi xmlns:a14="http://schemas.microsoft.com/office/drawing/2010/main" val="0"/>
              </a:ext>
            </a:extLst>
          </a:blip>
          <a:srcRect t="15627" b="15627"/>
          <a:stretch>
            <a:fillRect/>
          </a:stretch>
        </p:blipFill>
        <p:spPr bwMode="auto">
          <a:prstGeom prst="rect">
            <a:avLst/>
          </a:prstGeom>
          <a:noFill/>
          <a:ln>
            <a:noFill/>
          </a:ln>
        </p:spPr>
      </p:pic>
    </p:spTree>
    <p:extLst>
      <p:ext uri="{BB962C8B-B14F-4D97-AF65-F5344CB8AC3E}">
        <p14:creationId xmlns:p14="http://schemas.microsoft.com/office/powerpoint/2010/main" val="7548818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9-01-11 at 2.24.43 PM.png"/>
          <p:cNvPicPr>
            <a:picLocks noGrp="1" noChangeAspect="1"/>
          </p:cNvPicPr>
          <p:nvPr>
            <p:ph idx="1"/>
          </p:nvPr>
        </p:nvPicPr>
        <p:blipFill>
          <a:blip r:embed="rId2">
            <a:extLst>
              <a:ext uri="{28A0092B-C50C-407E-A947-70E740481C1C}">
                <a14:useLocalDpi xmlns:a14="http://schemas.microsoft.com/office/drawing/2010/main" val="0"/>
              </a:ext>
            </a:extLst>
          </a:blip>
          <a:srcRect t="18351" b="18351"/>
          <a:stretch>
            <a:fillRect/>
          </a:stretch>
        </p:blipFill>
        <p:spPr>
          <a:xfrm>
            <a:off x="457200" y="1600200"/>
            <a:ext cx="2217088" cy="1219313"/>
          </a:xfrm>
        </p:spPr>
      </p:pic>
      <p:pic>
        <p:nvPicPr>
          <p:cNvPr id="5" name="Picture 4" descr="mage may contain: text"/>
          <p:cNvPicPr/>
          <p:nvPr/>
        </p:nvPicPr>
        <p:blipFill>
          <a:blip r:embed="rId3">
            <a:extLst>
              <a:ext uri="{28A0092B-C50C-407E-A947-70E740481C1C}">
                <a14:useLocalDpi xmlns:a14="http://schemas.microsoft.com/office/drawing/2010/main" val="0"/>
              </a:ext>
            </a:extLst>
          </a:blip>
          <a:srcRect/>
          <a:stretch>
            <a:fillRect/>
          </a:stretch>
        </p:blipFill>
        <p:spPr bwMode="auto">
          <a:xfrm>
            <a:off x="8086570" y="5872044"/>
            <a:ext cx="854025" cy="806640"/>
          </a:xfrm>
          <a:prstGeom prst="rect">
            <a:avLst/>
          </a:prstGeom>
          <a:noFill/>
          <a:ln>
            <a:noFill/>
          </a:ln>
        </p:spPr>
      </p:pic>
      <p:pic>
        <p:nvPicPr>
          <p:cNvPr id="6" name="Picture 5"/>
          <p:cNvPicPr>
            <a:picLocks noChangeAspect="1"/>
          </p:cNvPicPr>
          <p:nvPr/>
        </p:nvPicPr>
        <p:blipFill>
          <a:blip r:embed="rId4"/>
          <a:stretch>
            <a:fillRect/>
          </a:stretch>
        </p:blipFill>
        <p:spPr>
          <a:xfrm>
            <a:off x="457200" y="6271329"/>
            <a:ext cx="1126428" cy="252354"/>
          </a:xfrm>
          <a:prstGeom prst="rect">
            <a:avLst/>
          </a:prstGeom>
        </p:spPr>
      </p:pic>
    </p:spTree>
    <p:extLst>
      <p:ext uri="{BB962C8B-B14F-4D97-AF65-F5344CB8AC3E}">
        <p14:creationId xmlns:p14="http://schemas.microsoft.com/office/powerpoint/2010/main" val="23426144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7" name="Content Placeholder 1"/>
          <p:cNvSpPr txBox="1">
            <a:spLocks/>
          </p:cNvSpPr>
          <p:nvPr/>
        </p:nvSpPr>
        <p:spPr>
          <a:xfrm>
            <a:off x="872067" y="1362281"/>
            <a:ext cx="7408333" cy="41344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solidFill>
                <a:srgbClr val="FF0000"/>
              </a:solidFill>
            </a:endParaRPr>
          </a:p>
        </p:txBody>
      </p:sp>
      <p:sp>
        <p:nvSpPr>
          <p:cNvPr id="8" name="Title 1"/>
          <p:cNvSpPr>
            <a:spLocks noGrp="1"/>
          </p:cNvSpPr>
          <p:nvPr>
            <p:ph type="title"/>
          </p:nvPr>
        </p:nvSpPr>
        <p:spPr/>
        <p:txBody>
          <a:bodyPr>
            <a:normAutofit fontScale="90000"/>
          </a:bodyPr>
          <a:lstStyle/>
          <a:p>
            <a:r>
              <a:rPr lang="en-US" b="1" dirty="0">
                <a:solidFill>
                  <a:srgbClr val="000000"/>
                </a:solidFill>
              </a:rPr>
              <a:t>How did we develop the list of </a:t>
            </a:r>
            <a:br>
              <a:rPr lang="en-US" b="1" dirty="0">
                <a:solidFill>
                  <a:srgbClr val="000000"/>
                </a:solidFill>
              </a:rPr>
            </a:br>
            <a:r>
              <a:rPr lang="en-US" b="1" dirty="0">
                <a:solidFill>
                  <a:srgbClr val="000000"/>
                </a:solidFill>
              </a:rPr>
              <a:t>core concepts of physiology?</a:t>
            </a:r>
          </a:p>
        </p:txBody>
      </p:sp>
      <p:sp>
        <p:nvSpPr>
          <p:cNvPr id="9" name="Content Placeholder 4"/>
          <p:cNvSpPr txBox="1">
            <a:spLocks/>
          </p:cNvSpPr>
          <p:nvPr/>
        </p:nvSpPr>
        <p:spPr>
          <a:xfrm>
            <a:off x="457200" y="1689274"/>
            <a:ext cx="8229600" cy="393993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Conceptual assessment in </a:t>
            </a:r>
            <a:r>
              <a:rPr lang="en-US" b="1" dirty="0"/>
              <a:t>biology</a:t>
            </a:r>
            <a:r>
              <a:rPr lang="en-US" dirty="0"/>
              <a:t> (CAB) meeting (2007)</a:t>
            </a:r>
          </a:p>
          <a:p>
            <a:pPr marL="0" indent="0">
              <a:buFont typeface="Arial"/>
              <a:buNone/>
            </a:pPr>
            <a:r>
              <a:rPr lang="en-US" dirty="0"/>
              <a:t>Deliberations on core concepts of </a:t>
            </a:r>
            <a:r>
              <a:rPr lang="en-US" b="1" dirty="0"/>
              <a:t>physiology</a:t>
            </a:r>
            <a:r>
              <a:rPr lang="en-US" dirty="0"/>
              <a:t> (2007-2009)</a:t>
            </a:r>
          </a:p>
          <a:p>
            <a:pPr marL="0" indent="0">
              <a:buFont typeface="Arial"/>
              <a:buNone/>
            </a:pPr>
            <a:r>
              <a:rPr lang="en-US" dirty="0"/>
              <a:t>Surveys of </a:t>
            </a:r>
            <a:r>
              <a:rPr lang="en-US" b="1" dirty="0"/>
              <a:t>physiology</a:t>
            </a:r>
            <a:r>
              <a:rPr lang="en-US" dirty="0"/>
              <a:t> teaching faculty (2008-2011)</a:t>
            </a:r>
          </a:p>
          <a:p>
            <a:pPr marL="0" indent="0">
              <a:buFont typeface="Arial"/>
              <a:buNone/>
            </a:pPr>
            <a:r>
              <a:rPr lang="en-US" dirty="0"/>
              <a:t>Discussions and workshops at EB and HAPS meetings (2007-      )</a:t>
            </a:r>
          </a:p>
          <a:p>
            <a:pPr marL="0" indent="0">
              <a:buFont typeface="Arial"/>
              <a:buNone/>
            </a:pPr>
            <a:endParaRPr lang="en-US" dirty="0"/>
          </a:p>
          <a:p>
            <a:pPr marL="0" indent="0">
              <a:buFont typeface="Arial"/>
              <a:buNone/>
            </a:pPr>
            <a:endParaRPr lang="en-US" dirty="0"/>
          </a:p>
        </p:txBody>
      </p:sp>
    </p:spTree>
    <p:extLst>
      <p:ext uri="{BB962C8B-B14F-4D97-AF65-F5344CB8AC3E}">
        <p14:creationId xmlns:p14="http://schemas.microsoft.com/office/powerpoint/2010/main" val="40239031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can you do with core concepts?</a:t>
            </a:r>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pic>
        <p:nvPicPr>
          <p:cNvPr id="8" name="Content Placeholder 6"/>
          <p:cNvPicPr>
            <a:picLocks noGrp="1"/>
          </p:cNvPicPr>
          <p:nvPr>
            <p:ph idx="1"/>
          </p:nvPr>
        </p:nvPicPr>
        <p:blipFill rotWithShape="1">
          <a:blip r:embed="rId4">
            <a:extLst>
              <a:ext uri="{28A0092B-C50C-407E-A947-70E740481C1C}">
                <a14:useLocalDpi xmlns:a14="http://schemas.microsoft.com/office/drawing/2010/main" val="0"/>
              </a:ext>
            </a:extLst>
          </a:blip>
          <a:srcRect l="-40915" r="-40915"/>
          <a:stretch/>
        </p:blipFill>
        <p:spPr bwMode="auto">
          <a:prstGeom prst="rect">
            <a:avLst/>
          </a:prstGeom>
          <a:noFill/>
          <a:ln>
            <a:noFill/>
          </a:ln>
        </p:spPr>
      </p:pic>
      <p:sp>
        <p:nvSpPr>
          <p:cNvPr id="3" name="TextBox 2"/>
          <p:cNvSpPr txBox="1"/>
          <p:nvPr/>
        </p:nvSpPr>
        <p:spPr>
          <a:xfrm>
            <a:off x="5080000" y="1881909"/>
            <a:ext cx="3359727" cy="523220"/>
          </a:xfrm>
          <a:prstGeom prst="rect">
            <a:avLst/>
          </a:prstGeom>
          <a:noFill/>
        </p:spPr>
        <p:txBody>
          <a:bodyPr wrap="square" rtlCol="0">
            <a:spAutoFit/>
          </a:bodyPr>
          <a:lstStyle/>
          <a:p>
            <a:r>
              <a:rPr lang="en-US" sz="2800" b="1" dirty="0">
                <a:solidFill>
                  <a:srgbClr val="FF0000"/>
                </a:solidFill>
              </a:rPr>
              <a:t>A great many things!</a:t>
            </a:r>
          </a:p>
        </p:txBody>
      </p:sp>
    </p:spTree>
    <p:extLst>
      <p:ext uri="{BB962C8B-B14F-4D97-AF65-F5344CB8AC3E}">
        <p14:creationId xmlns:p14="http://schemas.microsoft.com/office/powerpoint/2010/main" val="1104170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pic>
        <p:nvPicPr>
          <p:cNvPr id="8" name="Content Placeholder 7" descr="cc-cf for intermediate course.jpg"/>
          <p:cNvPicPr>
            <a:picLocks noGrp="1" noChangeAspect="1"/>
          </p:cNvPicPr>
          <p:nvPr>
            <p:ph idx="1"/>
          </p:nvPr>
        </p:nvPicPr>
        <p:blipFill rotWithShape="1">
          <a:blip r:embed="rId4">
            <a:extLst>
              <a:ext uri="{28A0092B-C50C-407E-A947-70E740481C1C}">
                <a14:useLocalDpi xmlns:a14="http://schemas.microsoft.com/office/drawing/2010/main" val="0"/>
              </a:ext>
            </a:extLst>
          </a:blip>
          <a:srcRect l="-411" r="-1239"/>
          <a:stretch/>
        </p:blipFill>
        <p:spPr>
          <a:xfrm>
            <a:off x="3447250" y="1600200"/>
            <a:ext cx="2267927" cy="4525963"/>
          </a:xfrm>
          <a:prstGeom prst="rect">
            <a:avLst/>
          </a:prstGeom>
        </p:spPr>
      </p:pic>
    </p:spTree>
    <p:extLst>
      <p:ext uri="{BB962C8B-B14F-4D97-AF65-F5344CB8AC3E}">
        <p14:creationId xmlns:p14="http://schemas.microsoft.com/office/powerpoint/2010/main" val="80901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00FF"/>
                </a:solidFill>
              </a:rPr>
              <a:t>THE KNOWLEDGE EXPLOSION</a:t>
            </a:r>
          </a:p>
        </p:txBody>
      </p:sp>
      <p:pic>
        <p:nvPicPr>
          <p:cNvPr id="4" name="Content Placeholder 3" descr="mage result for knowledge explosion"/>
          <p:cNvPicPr>
            <a:picLocks noGrp="1"/>
          </p:cNvPicPr>
          <p:nvPr>
            <p:ph idx="1"/>
          </p:nvPr>
        </p:nvPicPr>
        <p:blipFill rotWithShape="1">
          <a:blip r:embed="rId2">
            <a:extLst>
              <a:ext uri="{28A0092B-C50C-407E-A947-70E740481C1C}">
                <a14:useLocalDpi xmlns:a14="http://schemas.microsoft.com/office/drawing/2010/main" val="0"/>
              </a:ext>
            </a:extLst>
          </a:blip>
          <a:srcRect l="-20" r="-325"/>
          <a:stretch/>
        </p:blipFill>
        <p:spPr bwMode="auto">
          <a:xfrm>
            <a:off x="1553530" y="1600200"/>
            <a:ext cx="6055367" cy="4525963"/>
          </a:xfrm>
          <a:prstGeom prst="rect">
            <a:avLst/>
          </a:prstGeom>
          <a:noFill/>
          <a:ln>
            <a:noFill/>
          </a:ln>
        </p:spPr>
      </p:pic>
    </p:spTree>
    <p:extLst>
      <p:ext uri="{BB962C8B-B14F-4D97-AF65-F5344CB8AC3E}">
        <p14:creationId xmlns:p14="http://schemas.microsoft.com/office/powerpoint/2010/main" val="292672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knowledge explosion (1)</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09" r="9"/>
          <a:stretch/>
        </p:blipFill>
        <p:spPr bwMode="auto">
          <a:xfrm>
            <a:off x="816444" y="1520820"/>
            <a:ext cx="7598196" cy="5045171"/>
          </a:xfrm>
          <a:prstGeom prst="rect">
            <a:avLst/>
          </a:prstGeom>
          <a:noFill/>
          <a:ln w="19050" cmpd="sng">
            <a:solidFill>
              <a:schemeClr val="tx1"/>
            </a:solidFill>
          </a:ln>
        </p:spPr>
      </p:pic>
    </p:spTree>
    <p:extLst>
      <p:ext uri="{BB962C8B-B14F-4D97-AF65-F5344CB8AC3E}">
        <p14:creationId xmlns:p14="http://schemas.microsoft.com/office/powerpoint/2010/main" val="79835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knowledge explosion (1)</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09" r="9"/>
          <a:stretch/>
        </p:blipFill>
        <p:spPr bwMode="auto">
          <a:xfrm>
            <a:off x="816444" y="1520820"/>
            <a:ext cx="7598196" cy="5045171"/>
          </a:xfrm>
          <a:prstGeom prst="rect">
            <a:avLst/>
          </a:prstGeom>
          <a:noFill/>
          <a:ln w="19050" cmpd="sng">
            <a:solidFill>
              <a:schemeClr val="tx1"/>
            </a:solidFill>
          </a:ln>
        </p:spPr>
      </p:pic>
      <p:sp>
        <p:nvSpPr>
          <p:cNvPr id="3" name="Oval 2"/>
          <p:cNvSpPr/>
          <p:nvPr/>
        </p:nvSpPr>
        <p:spPr>
          <a:xfrm>
            <a:off x="6440917" y="3322687"/>
            <a:ext cx="1893724" cy="170103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172987" y="3481449"/>
            <a:ext cx="2267930" cy="954107"/>
          </a:xfrm>
          <a:prstGeom prst="rect">
            <a:avLst/>
          </a:prstGeom>
          <a:noFill/>
        </p:spPr>
        <p:txBody>
          <a:bodyPr wrap="square" rtlCol="0">
            <a:spAutoFit/>
          </a:bodyPr>
          <a:lstStyle/>
          <a:p>
            <a:r>
              <a:rPr lang="en-US" sz="2800" b="1" dirty="0">
                <a:solidFill>
                  <a:srgbClr val="FF0000"/>
                </a:solidFill>
              </a:rPr>
              <a:t>What is being measured?</a:t>
            </a:r>
          </a:p>
        </p:txBody>
      </p:sp>
    </p:spTree>
    <p:extLst>
      <p:ext uri="{BB962C8B-B14F-4D97-AF65-F5344CB8AC3E}">
        <p14:creationId xmlns:p14="http://schemas.microsoft.com/office/powerpoint/2010/main" val="137286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knowledge explosion (2)</a:t>
            </a:r>
          </a:p>
        </p:txBody>
      </p:sp>
      <p:sp>
        <p:nvSpPr>
          <p:cNvPr id="3" name="Content Placeholder 2"/>
          <p:cNvSpPr>
            <a:spLocks noGrp="1"/>
          </p:cNvSpPr>
          <p:nvPr>
            <p:ph idx="1"/>
          </p:nvPr>
        </p:nvSpPr>
        <p:spPr>
          <a:xfrm>
            <a:off x="291303" y="1311740"/>
            <a:ext cx="8564307" cy="4814424"/>
          </a:xfrm>
        </p:spPr>
        <p:txBody>
          <a:bodyPr/>
          <a:lstStyle/>
          <a:p>
            <a:pPr marL="0" indent="0">
              <a:buNone/>
            </a:pPr>
            <a:r>
              <a:rPr lang="en-US" dirty="0"/>
              <a:t>Some data about the size of physiology textbooks</a:t>
            </a:r>
          </a:p>
        </p:txBody>
      </p:sp>
      <p:graphicFrame>
        <p:nvGraphicFramePr>
          <p:cNvPr id="4" name="Group 85"/>
          <p:cNvGraphicFramePr>
            <a:graphicFrameLocks/>
          </p:cNvGraphicFramePr>
          <p:nvPr>
            <p:extLst>
              <p:ext uri="{D42A27DB-BD31-4B8C-83A1-F6EECF244321}">
                <p14:modId xmlns:p14="http://schemas.microsoft.com/office/powerpoint/2010/main" val="4165178813"/>
              </p:ext>
            </p:extLst>
          </p:nvPr>
        </p:nvGraphicFramePr>
        <p:xfrm>
          <a:off x="467611" y="2292858"/>
          <a:ext cx="8269288" cy="4064000"/>
        </p:xfrm>
        <a:graphic>
          <a:graphicData uri="http://schemas.openxmlformats.org/drawingml/2006/table">
            <a:tbl>
              <a:tblPr/>
              <a:tblGrid>
                <a:gridCol w="2561940">
                  <a:extLst>
                    <a:ext uri="{9D8B030D-6E8A-4147-A177-3AD203B41FA5}">
                      <a16:colId xmlns:a16="http://schemas.microsoft.com/office/drawing/2014/main" val="20000"/>
                    </a:ext>
                  </a:extLst>
                </a:gridCol>
                <a:gridCol w="4148154">
                  <a:extLst>
                    <a:ext uri="{9D8B030D-6E8A-4147-A177-3AD203B41FA5}">
                      <a16:colId xmlns:a16="http://schemas.microsoft.com/office/drawing/2014/main" val="20001"/>
                    </a:ext>
                  </a:extLst>
                </a:gridCol>
                <a:gridCol w="1559194">
                  <a:extLst>
                    <a:ext uri="{9D8B030D-6E8A-4147-A177-3AD203B41FA5}">
                      <a16:colId xmlns:a16="http://schemas.microsoft.com/office/drawing/2014/main" val="20002"/>
                    </a:ext>
                  </a:extLst>
                </a:gridCol>
              </a:tblGrid>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Human A &amp; 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Saladin (8</a:t>
                      </a:r>
                      <a:r>
                        <a:rPr kumimoji="0" lang="en-US" sz="2400" b="0" i="0" u="none" strike="noStrike" cap="none" normalizeH="0" baseline="30000" dirty="0">
                          <a:ln>
                            <a:noFill/>
                          </a:ln>
                          <a:solidFill>
                            <a:schemeClr val="tx1"/>
                          </a:solidFill>
                          <a:effectLst/>
                          <a:latin typeface="Tahoma" charset="0"/>
                          <a:ea typeface="ＭＳ Ｐゴシック" charset="0"/>
                        </a:rPr>
                        <a:t>th</a:t>
                      </a:r>
                      <a:r>
                        <a:rPr kumimoji="0" lang="en-US" sz="2400" b="0" i="0" u="none" strike="noStrike" cap="none" normalizeH="0" baseline="0" dirty="0">
                          <a:ln>
                            <a:noFill/>
                          </a:ln>
                          <a:solidFill>
                            <a:schemeClr val="tx1"/>
                          </a:solidFill>
                          <a:effectLst/>
                          <a:latin typeface="Tahoma" charset="0"/>
                          <a:ea typeface="ＭＳ Ｐゴシック" charset="0"/>
                        </a:rPr>
                        <a:t>), 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1100+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a:t>
                      </a:r>
                      <a:r>
                        <a:rPr kumimoji="0" lang="en-US" sz="2400" b="0" i="0" u="none" strike="noStrike" cap="none" normalizeH="0" baseline="0" dirty="0" err="1">
                          <a:ln>
                            <a:noFill/>
                          </a:ln>
                          <a:solidFill>
                            <a:schemeClr val="tx1"/>
                          </a:solidFill>
                          <a:effectLst/>
                          <a:latin typeface="Tahoma" charset="0"/>
                          <a:ea typeface="ＭＳ Ｐゴシック" charset="0"/>
                        </a:rPr>
                        <a:t>Marieb</a:t>
                      </a:r>
                      <a:r>
                        <a:rPr kumimoji="0" lang="en-US" sz="2400" b="0" i="0" u="none" strike="noStrike" cap="none" normalizeH="0" baseline="0" dirty="0">
                          <a:ln>
                            <a:noFill/>
                          </a:ln>
                          <a:solidFill>
                            <a:schemeClr val="tx1"/>
                          </a:solidFill>
                          <a:effectLst/>
                          <a:latin typeface="Tahoma" charset="0"/>
                          <a:ea typeface="ＭＳ Ｐゴシック" charset="0"/>
                        </a:rPr>
                        <a:t> and </a:t>
                      </a:r>
                      <a:r>
                        <a:rPr kumimoji="0" lang="en-US" sz="2400" b="0" i="0" u="none" strike="noStrike" cap="none" normalizeH="0" baseline="0" dirty="0" err="1">
                          <a:ln>
                            <a:noFill/>
                          </a:ln>
                          <a:solidFill>
                            <a:schemeClr val="tx1"/>
                          </a:solidFill>
                          <a:effectLst/>
                          <a:latin typeface="Tahoma" charset="0"/>
                          <a:ea typeface="ＭＳ Ｐゴシック" charset="0"/>
                        </a:rPr>
                        <a:t>Hoehn</a:t>
                      </a:r>
                      <a:r>
                        <a:rPr kumimoji="0" lang="en-US" sz="2400" b="0" i="0" u="none" strike="noStrike" cap="none" normalizeH="0" baseline="0" dirty="0">
                          <a:ln>
                            <a:noFill/>
                          </a:ln>
                          <a:solidFill>
                            <a:schemeClr val="tx1"/>
                          </a:solidFill>
                          <a:effectLst/>
                          <a:latin typeface="Tahoma" charset="0"/>
                          <a:ea typeface="ＭＳ Ｐゴシック" charset="0"/>
                        </a:rPr>
                        <a:t>, 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≈1200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a:t>
                      </a:r>
                      <a:r>
                        <a:rPr kumimoji="0" lang="en-US" sz="2400" b="0" i="0" u="none" strike="noStrike" cap="none" normalizeH="0" baseline="0" dirty="0" err="1">
                          <a:ln>
                            <a:noFill/>
                          </a:ln>
                          <a:solidFill>
                            <a:schemeClr val="tx1"/>
                          </a:solidFill>
                          <a:effectLst/>
                          <a:latin typeface="Tahoma" charset="0"/>
                          <a:ea typeface="ＭＳ Ｐゴシック" charset="0"/>
                        </a:rPr>
                        <a:t>Nath</a:t>
                      </a:r>
                      <a:r>
                        <a:rPr kumimoji="0" lang="en-US" sz="2400" b="0" i="0" u="none" strike="noStrike" cap="none" normalizeH="0" baseline="0" dirty="0">
                          <a:ln>
                            <a:noFill/>
                          </a:ln>
                          <a:solidFill>
                            <a:schemeClr val="tx1"/>
                          </a:solidFill>
                          <a:effectLst/>
                          <a:latin typeface="Tahoma" charset="0"/>
                          <a:ea typeface="ＭＳ Ｐゴシック" charset="0"/>
                        </a:rPr>
                        <a:t> &amp; Martini, 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1270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Undergrad Physio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Sherwood, 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800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a:t>
                      </a:r>
                      <a:r>
                        <a:rPr kumimoji="0" lang="en-US" sz="2400" b="0" i="0" u="none" strike="noStrike" cap="none" normalizeH="0" baseline="0" dirty="0" err="1">
                          <a:ln>
                            <a:noFill/>
                          </a:ln>
                          <a:solidFill>
                            <a:schemeClr val="tx1"/>
                          </a:solidFill>
                          <a:effectLst/>
                          <a:latin typeface="Tahoma" charset="0"/>
                          <a:ea typeface="ＭＳ Ｐゴシック" charset="0"/>
                        </a:rPr>
                        <a:t>Silverthorn</a:t>
                      </a:r>
                      <a:r>
                        <a:rPr kumimoji="0" lang="en-US" sz="2400" b="0" i="0" u="none" strike="noStrike" cap="none" normalizeH="0" baseline="0" dirty="0">
                          <a:ln>
                            <a:noFill/>
                          </a:ln>
                          <a:solidFill>
                            <a:schemeClr val="tx1"/>
                          </a:solidFill>
                          <a:effectLst/>
                          <a:latin typeface="Tahoma" charset="0"/>
                          <a:ea typeface="ＭＳ Ｐゴシック" charset="0"/>
                        </a:rPr>
                        <a:t>, 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1168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Medical Physio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Boron and </a:t>
                      </a:r>
                      <a:r>
                        <a:rPr kumimoji="0" lang="en-US" sz="2400" b="0" i="0" u="none" strike="noStrike" cap="none" normalizeH="0" baseline="0" dirty="0" err="1">
                          <a:ln>
                            <a:noFill/>
                          </a:ln>
                          <a:solidFill>
                            <a:schemeClr val="tx1"/>
                          </a:solidFill>
                          <a:effectLst/>
                          <a:latin typeface="Tahoma" charset="0"/>
                          <a:ea typeface="ＭＳ Ｐゴシック" charset="0"/>
                        </a:rPr>
                        <a:t>Boulpaep</a:t>
                      </a:r>
                      <a:r>
                        <a:rPr kumimoji="0" lang="en-US" sz="2400" b="0" i="0" u="none" strike="noStrike" cap="none" normalizeH="0" baseline="0" dirty="0">
                          <a:ln>
                            <a:noFill/>
                          </a:ln>
                          <a:solidFill>
                            <a:schemeClr val="tx1"/>
                          </a:solidFill>
                          <a:effectLst/>
                          <a:latin typeface="Tahoma" charset="0"/>
                          <a:ea typeface="ＭＳ Ｐゴシック" charset="0"/>
                        </a:rPr>
                        <a:t>, 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1441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Berne et al, 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880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Guyton and Hall, 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1250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55618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knowledge explosion (2)</a:t>
            </a:r>
          </a:p>
        </p:txBody>
      </p:sp>
      <p:sp>
        <p:nvSpPr>
          <p:cNvPr id="3" name="Content Placeholder 2"/>
          <p:cNvSpPr>
            <a:spLocks noGrp="1"/>
          </p:cNvSpPr>
          <p:nvPr>
            <p:ph idx="1"/>
          </p:nvPr>
        </p:nvSpPr>
        <p:spPr>
          <a:xfrm>
            <a:off x="291303" y="1311740"/>
            <a:ext cx="8564307" cy="4814424"/>
          </a:xfrm>
        </p:spPr>
        <p:txBody>
          <a:bodyPr/>
          <a:lstStyle/>
          <a:p>
            <a:pPr marL="0" indent="0">
              <a:buNone/>
            </a:pPr>
            <a:r>
              <a:rPr lang="en-US" dirty="0"/>
              <a:t>Some data about the size of physiology textbooks</a:t>
            </a:r>
          </a:p>
        </p:txBody>
      </p:sp>
      <p:graphicFrame>
        <p:nvGraphicFramePr>
          <p:cNvPr id="4" name="Group 85"/>
          <p:cNvGraphicFramePr>
            <a:graphicFrameLocks/>
          </p:cNvGraphicFramePr>
          <p:nvPr>
            <p:extLst>
              <p:ext uri="{D42A27DB-BD31-4B8C-83A1-F6EECF244321}">
                <p14:modId xmlns:p14="http://schemas.microsoft.com/office/powerpoint/2010/main" val="4242509650"/>
              </p:ext>
            </p:extLst>
          </p:nvPr>
        </p:nvGraphicFramePr>
        <p:xfrm>
          <a:off x="467611" y="2292858"/>
          <a:ext cx="8269288" cy="4064000"/>
        </p:xfrm>
        <a:graphic>
          <a:graphicData uri="http://schemas.openxmlformats.org/drawingml/2006/table">
            <a:tbl>
              <a:tblPr/>
              <a:tblGrid>
                <a:gridCol w="2561940">
                  <a:extLst>
                    <a:ext uri="{9D8B030D-6E8A-4147-A177-3AD203B41FA5}">
                      <a16:colId xmlns:a16="http://schemas.microsoft.com/office/drawing/2014/main" val="20000"/>
                    </a:ext>
                  </a:extLst>
                </a:gridCol>
                <a:gridCol w="4148154">
                  <a:extLst>
                    <a:ext uri="{9D8B030D-6E8A-4147-A177-3AD203B41FA5}">
                      <a16:colId xmlns:a16="http://schemas.microsoft.com/office/drawing/2014/main" val="20001"/>
                    </a:ext>
                  </a:extLst>
                </a:gridCol>
                <a:gridCol w="1559194">
                  <a:extLst>
                    <a:ext uri="{9D8B030D-6E8A-4147-A177-3AD203B41FA5}">
                      <a16:colId xmlns:a16="http://schemas.microsoft.com/office/drawing/2014/main" val="20002"/>
                    </a:ext>
                  </a:extLst>
                </a:gridCol>
              </a:tblGrid>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Human A &amp; 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Saladin (8</a:t>
                      </a:r>
                      <a:r>
                        <a:rPr kumimoji="0" lang="en-US" sz="2400" b="0" i="0" u="none" strike="noStrike" cap="none" normalizeH="0" baseline="30000" dirty="0">
                          <a:ln>
                            <a:noFill/>
                          </a:ln>
                          <a:solidFill>
                            <a:schemeClr val="tx1"/>
                          </a:solidFill>
                          <a:effectLst/>
                          <a:latin typeface="Tahoma" charset="0"/>
                          <a:ea typeface="ＭＳ Ｐゴシック" charset="0"/>
                        </a:rPr>
                        <a:t>th</a:t>
                      </a:r>
                      <a:r>
                        <a:rPr kumimoji="0" lang="en-US" sz="2400" b="0" i="0" u="none" strike="noStrike" cap="none" normalizeH="0" baseline="0" dirty="0">
                          <a:ln>
                            <a:noFill/>
                          </a:ln>
                          <a:solidFill>
                            <a:schemeClr val="tx1"/>
                          </a:solidFill>
                          <a:effectLst/>
                          <a:latin typeface="Tahoma" charset="0"/>
                          <a:ea typeface="ＭＳ Ｐゴシック" charset="0"/>
                        </a:rPr>
                        <a:t>), 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1100+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a:t>
                      </a:r>
                      <a:r>
                        <a:rPr kumimoji="0" lang="en-US" sz="2400" b="0" i="0" u="none" strike="noStrike" cap="none" normalizeH="0" baseline="0" dirty="0" err="1">
                          <a:ln>
                            <a:noFill/>
                          </a:ln>
                          <a:solidFill>
                            <a:schemeClr val="tx1"/>
                          </a:solidFill>
                          <a:effectLst/>
                          <a:latin typeface="Tahoma" charset="0"/>
                          <a:ea typeface="ＭＳ Ｐゴシック" charset="0"/>
                        </a:rPr>
                        <a:t>Marieb</a:t>
                      </a:r>
                      <a:r>
                        <a:rPr kumimoji="0" lang="en-US" sz="2400" b="0" i="0" u="none" strike="noStrike" cap="none" normalizeH="0" baseline="0" dirty="0">
                          <a:ln>
                            <a:noFill/>
                          </a:ln>
                          <a:solidFill>
                            <a:schemeClr val="tx1"/>
                          </a:solidFill>
                          <a:effectLst/>
                          <a:latin typeface="Tahoma" charset="0"/>
                          <a:ea typeface="ＭＳ Ｐゴシック" charset="0"/>
                        </a:rPr>
                        <a:t> and </a:t>
                      </a:r>
                      <a:r>
                        <a:rPr kumimoji="0" lang="en-US" sz="2400" b="0" i="0" u="none" strike="noStrike" cap="none" normalizeH="0" baseline="0" dirty="0" err="1">
                          <a:ln>
                            <a:noFill/>
                          </a:ln>
                          <a:solidFill>
                            <a:schemeClr val="tx1"/>
                          </a:solidFill>
                          <a:effectLst/>
                          <a:latin typeface="Tahoma" charset="0"/>
                          <a:ea typeface="ＭＳ Ｐゴシック" charset="0"/>
                        </a:rPr>
                        <a:t>Hoehn</a:t>
                      </a:r>
                      <a:r>
                        <a:rPr kumimoji="0" lang="en-US" sz="2400" b="0" i="0" u="none" strike="noStrike" cap="none" normalizeH="0" baseline="0" dirty="0">
                          <a:ln>
                            <a:noFill/>
                          </a:ln>
                          <a:solidFill>
                            <a:schemeClr val="tx1"/>
                          </a:solidFill>
                          <a:effectLst/>
                          <a:latin typeface="Tahoma" charset="0"/>
                          <a:ea typeface="ＭＳ Ｐゴシック" charset="0"/>
                        </a:rPr>
                        <a:t>, 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≈1200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a:t>
                      </a:r>
                      <a:r>
                        <a:rPr kumimoji="0" lang="en-US" sz="2400" b="0" i="0" u="none" strike="noStrike" cap="none" normalizeH="0" baseline="0" dirty="0" err="1">
                          <a:ln>
                            <a:noFill/>
                          </a:ln>
                          <a:solidFill>
                            <a:schemeClr val="tx1"/>
                          </a:solidFill>
                          <a:effectLst/>
                          <a:latin typeface="Tahoma" charset="0"/>
                          <a:ea typeface="ＭＳ Ｐゴシック" charset="0"/>
                        </a:rPr>
                        <a:t>Nath</a:t>
                      </a:r>
                      <a:r>
                        <a:rPr kumimoji="0" lang="en-US" sz="2400" b="0" i="0" u="none" strike="noStrike" cap="none" normalizeH="0" baseline="0" dirty="0">
                          <a:ln>
                            <a:noFill/>
                          </a:ln>
                          <a:solidFill>
                            <a:schemeClr val="tx1"/>
                          </a:solidFill>
                          <a:effectLst/>
                          <a:latin typeface="Tahoma" charset="0"/>
                          <a:ea typeface="ＭＳ Ｐゴシック" charset="0"/>
                        </a:rPr>
                        <a:t> &amp; Martini, 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1270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Undergrad Physio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Sherwood, 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800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a:t>
                      </a:r>
                      <a:r>
                        <a:rPr kumimoji="0" lang="en-US" sz="2400" b="0" i="0" u="none" strike="noStrike" cap="none" normalizeH="0" baseline="0" dirty="0" err="1">
                          <a:ln>
                            <a:noFill/>
                          </a:ln>
                          <a:solidFill>
                            <a:schemeClr val="tx1"/>
                          </a:solidFill>
                          <a:effectLst/>
                          <a:latin typeface="Tahoma" charset="0"/>
                          <a:ea typeface="ＭＳ Ｐゴシック" charset="0"/>
                        </a:rPr>
                        <a:t>Silverthorn</a:t>
                      </a:r>
                      <a:r>
                        <a:rPr kumimoji="0" lang="en-US" sz="2400" b="0" i="0" u="none" strike="noStrike" cap="none" normalizeH="0" baseline="0" dirty="0">
                          <a:ln>
                            <a:noFill/>
                          </a:ln>
                          <a:solidFill>
                            <a:schemeClr val="tx1"/>
                          </a:solidFill>
                          <a:effectLst/>
                          <a:latin typeface="Tahoma" charset="0"/>
                          <a:ea typeface="ＭＳ Ｐゴシック" charset="0"/>
                        </a:rPr>
                        <a:t>, 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1168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Medical Physio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Boron and </a:t>
                      </a:r>
                      <a:r>
                        <a:rPr kumimoji="0" lang="en-US" sz="2400" b="0" i="0" u="none" strike="noStrike" cap="none" normalizeH="0" baseline="0" dirty="0" err="1">
                          <a:ln>
                            <a:noFill/>
                          </a:ln>
                          <a:solidFill>
                            <a:schemeClr val="tx1"/>
                          </a:solidFill>
                          <a:effectLst/>
                          <a:latin typeface="Tahoma" charset="0"/>
                          <a:ea typeface="ＭＳ Ｐゴシック" charset="0"/>
                        </a:rPr>
                        <a:t>Boulpaep</a:t>
                      </a:r>
                      <a:r>
                        <a:rPr kumimoji="0" lang="en-US" sz="2400" b="0" i="0" u="none" strike="noStrike" cap="none" normalizeH="0" baseline="0" dirty="0">
                          <a:ln>
                            <a:noFill/>
                          </a:ln>
                          <a:solidFill>
                            <a:schemeClr val="tx1"/>
                          </a:solidFill>
                          <a:effectLst/>
                          <a:latin typeface="Tahoma" charset="0"/>
                          <a:ea typeface="ＭＳ Ｐゴシック" charset="0"/>
                        </a:rPr>
                        <a:t>, 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1441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Berne et al, 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880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Guyton and Hall, 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1250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TextBox 4"/>
          <p:cNvSpPr txBox="1"/>
          <p:nvPr/>
        </p:nvSpPr>
        <p:spPr>
          <a:xfrm rot="19701026">
            <a:off x="1674760" y="3332297"/>
            <a:ext cx="5920140" cy="769441"/>
          </a:xfrm>
          <a:prstGeom prst="rect">
            <a:avLst/>
          </a:prstGeom>
          <a:solidFill>
            <a:schemeClr val="bg1"/>
          </a:solidFill>
          <a:ln w="38100" cmpd="sng">
            <a:solidFill>
              <a:srgbClr val="FF0000"/>
            </a:solidFill>
          </a:ln>
        </p:spPr>
        <p:txBody>
          <a:bodyPr wrap="square" rtlCol="0">
            <a:spAutoFit/>
          </a:bodyPr>
          <a:lstStyle/>
          <a:p>
            <a:r>
              <a:rPr lang="en-US" sz="4400" b="1" dirty="0">
                <a:solidFill>
                  <a:srgbClr val="FF0000"/>
                </a:solidFill>
              </a:rPr>
              <a:t>Average = 1100+ pages!</a:t>
            </a:r>
          </a:p>
        </p:txBody>
      </p:sp>
    </p:spTree>
    <p:extLst>
      <p:ext uri="{BB962C8B-B14F-4D97-AF65-F5344CB8AC3E}">
        <p14:creationId xmlns:p14="http://schemas.microsoft.com/office/powerpoint/2010/main" val="2394915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 light of the knowledge explosion</a:t>
            </a:r>
          </a:p>
        </p:txBody>
      </p:sp>
      <p:sp>
        <p:nvSpPr>
          <p:cNvPr id="3" name="Content Placeholder 2"/>
          <p:cNvSpPr>
            <a:spLocks noGrp="1"/>
          </p:cNvSpPr>
          <p:nvPr>
            <p:ph idx="1"/>
          </p:nvPr>
        </p:nvSpPr>
        <p:spPr/>
        <p:txBody>
          <a:bodyPr/>
          <a:lstStyle/>
          <a:p>
            <a:endParaRPr lang="en-US" sz="4000" b="1" dirty="0">
              <a:solidFill>
                <a:srgbClr val="FF0000"/>
              </a:solidFill>
            </a:endParaRPr>
          </a:p>
        </p:txBody>
      </p:sp>
    </p:spTree>
    <p:extLst>
      <p:ext uri="{BB962C8B-B14F-4D97-AF65-F5344CB8AC3E}">
        <p14:creationId xmlns:p14="http://schemas.microsoft.com/office/powerpoint/2010/main" val="372882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 light of the knowledge explosion</a:t>
            </a:r>
          </a:p>
        </p:txBody>
      </p:sp>
      <p:sp>
        <p:nvSpPr>
          <p:cNvPr id="3" name="Content Placeholder 2"/>
          <p:cNvSpPr>
            <a:spLocks noGrp="1"/>
          </p:cNvSpPr>
          <p:nvPr>
            <p:ph idx="1"/>
          </p:nvPr>
        </p:nvSpPr>
        <p:spPr/>
        <p:txBody>
          <a:bodyPr/>
          <a:lstStyle/>
          <a:p>
            <a:r>
              <a:rPr lang="en-US" sz="4000" b="1" dirty="0">
                <a:solidFill>
                  <a:srgbClr val="FF0000"/>
                </a:solidFill>
              </a:rPr>
              <a:t>It is clear that students cannot learn everything that is known about physiology!</a:t>
            </a:r>
          </a:p>
        </p:txBody>
      </p:sp>
    </p:spTree>
    <p:extLst>
      <p:ext uri="{BB962C8B-B14F-4D97-AF65-F5344CB8AC3E}">
        <p14:creationId xmlns:p14="http://schemas.microsoft.com/office/powerpoint/2010/main" val="330034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Wabash College</a:t>
            </a:r>
          </a:p>
        </p:txBody>
      </p:sp>
      <p:pic>
        <p:nvPicPr>
          <p:cNvPr id="4" name="Content Placeholder 3" descr="Wabash College.png"/>
          <p:cNvPicPr>
            <a:picLocks noGrp="1" noChangeAspect="1"/>
          </p:cNvPicPr>
          <p:nvPr>
            <p:ph idx="1"/>
          </p:nvPr>
        </p:nvPicPr>
        <p:blipFill>
          <a:blip r:embed="rId2">
            <a:extLst>
              <a:ext uri="{28A0092B-C50C-407E-A947-70E740481C1C}">
                <a14:useLocalDpi xmlns:a14="http://schemas.microsoft.com/office/drawing/2010/main" val="0"/>
              </a:ext>
            </a:extLst>
          </a:blip>
          <a:srcRect t="13413" b="13413"/>
          <a:stretch>
            <a:fillRect/>
          </a:stretch>
        </p:blipFill>
        <p:spPr/>
      </p:pic>
    </p:spTree>
    <p:extLst>
      <p:ext uri="{BB962C8B-B14F-4D97-AF65-F5344CB8AC3E}">
        <p14:creationId xmlns:p14="http://schemas.microsoft.com/office/powerpoint/2010/main" val="503977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 light of the knowledge explosion</a:t>
            </a:r>
          </a:p>
        </p:txBody>
      </p:sp>
      <p:sp>
        <p:nvSpPr>
          <p:cNvPr id="3" name="Content Placeholder 2"/>
          <p:cNvSpPr>
            <a:spLocks noGrp="1"/>
          </p:cNvSpPr>
          <p:nvPr>
            <p:ph idx="1"/>
          </p:nvPr>
        </p:nvSpPr>
        <p:spPr/>
        <p:txBody>
          <a:bodyPr/>
          <a:lstStyle/>
          <a:p>
            <a:r>
              <a:rPr lang="en-US" sz="4000" b="1" dirty="0">
                <a:solidFill>
                  <a:srgbClr val="FF0000"/>
                </a:solidFill>
              </a:rPr>
              <a:t>It is clear that students cannot learn  everything that is known about physiology!</a:t>
            </a:r>
          </a:p>
          <a:p>
            <a:r>
              <a:rPr lang="en-US" sz="4000" b="1" dirty="0">
                <a:solidFill>
                  <a:srgbClr val="008000"/>
                </a:solidFill>
              </a:rPr>
              <a:t>It follows that we must answer the question “what should we teach?”</a:t>
            </a:r>
          </a:p>
        </p:txBody>
      </p:sp>
    </p:spTree>
    <p:extLst>
      <p:ext uri="{BB962C8B-B14F-4D97-AF65-F5344CB8AC3E}">
        <p14:creationId xmlns:p14="http://schemas.microsoft.com/office/powerpoint/2010/main" val="181056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 light of the knowledge explosion</a:t>
            </a:r>
          </a:p>
        </p:txBody>
      </p:sp>
      <p:sp>
        <p:nvSpPr>
          <p:cNvPr id="3" name="Content Placeholder 2"/>
          <p:cNvSpPr>
            <a:spLocks noGrp="1"/>
          </p:cNvSpPr>
          <p:nvPr>
            <p:ph idx="1"/>
          </p:nvPr>
        </p:nvSpPr>
        <p:spPr>
          <a:xfrm>
            <a:off x="457200" y="1600200"/>
            <a:ext cx="8229600" cy="4886408"/>
          </a:xfrm>
        </p:spPr>
        <p:txBody>
          <a:bodyPr>
            <a:normAutofit/>
          </a:bodyPr>
          <a:lstStyle/>
          <a:p>
            <a:r>
              <a:rPr lang="en-US" sz="4000" b="1" dirty="0">
                <a:solidFill>
                  <a:srgbClr val="FF0000"/>
                </a:solidFill>
              </a:rPr>
              <a:t>It is clear that students cannot learn everything that is known about physiology!</a:t>
            </a:r>
          </a:p>
          <a:p>
            <a:r>
              <a:rPr lang="en-US" sz="4000" b="1" dirty="0">
                <a:solidFill>
                  <a:srgbClr val="008000"/>
                </a:solidFill>
              </a:rPr>
              <a:t>It follows that we must answer the question “what should we teach?”</a:t>
            </a:r>
          </a:p>
          <a:p>
            <a:r>
              <a:rPr lang="en-US" sz="4000" b="1" dirty="0">
                <a:solidFill>
                  <a:srgbClr val="0000FF"/>
                </a:solidFill>
              </a:rPr>
              <a:t>We must also consider how to make it easier for our students to learn.</a:t>
            </a:r>
          </a:p>
        </p:txBody>
      </p:sp>
    </p:spTree>
    <p:extLst>
      <p:ext uri="{BB962C8B-B14F-4D97-AF65-F5344CB8AC3E}">
        <p14:creationId xmlns:p14="http://schemas.microsoft.com/office/powerpoint/2010/main" val="3253100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My thesis is that . . . </a:t>
            </a:r>
          </a:p>
        </p:txBody>
      </p:sp>
      <p:sp>
        <p:nvSpPr>
          <p:cNvPr id="3" name="Content Placeholder 2"/>
          <p:cNvSpPr>
            <a:spLocks noGrp="1"/>
          </p:cNvSpPr>
          <p:nvPr>
            <p:ph idx="1"/>
          </p:nvPr>
        </p:nvSpPr>
        <p:spPr/>
        <p:txBody>
          <a:bodyPr/>
          <a:lstStyle/>
          <a:p>
            <a:r>
              <a:rPr lang="en-US" dirty="0"/>
              <a:t>a focus on the core concepts of physiology will</a:t>
            </a:r>
          </a:p>
        </p:txBody>
      </p:sp>
    </p:spTree>
    <p:extLst>
      <p:ext uri="{BB962C8B-B14F-4D97-AF65-F5344CB8AC3E}">
        <p14:creationId xmlns:p14="http://schemas.microsoft.com/office/powerpoint/2010/main" val="107608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My thesis is that . . . </a:t>
            </a:r>
          </a:p>
        </p:txBody>
      </p:sp>
      <p:sp>
        <p:nvSpPr>
          <p:cNvPr id="3" name="Content Placeholder 2"/>
          <p:cNvSpPr>
            <a:spLocks noGrp="1"/>
          </p:cNvSpPr>
          <p:nvPr>
            <p:ph idx="1"/>
          </p:nvPr>
        </p:nvSpPr>
        <p:spPr/>
        <p:txBody>
          <a:bodyPr/>
          <a:lstStyle/>
          <a:p>
            <a:r>
              <a:rPr lang="en-US" dirty="0"/>
              <a:t>a focus on the core concepts of physiology will</a:t>
            </a:r>
          </a:p>
          <a:p>
            <a:pPr lvl="1"/>
            <a:r>
              <a:rPr lang="en-US" dirty="0"/>
              <a:t>help you make decisions about what is important for your students to learn and what isn’t important, and</a:t>
            </a:r>
          </a:p>
        </p:txBody>
      </p:sp>
    </p:spTree>
    <p:extLst>
      <p:ext uri="{BB962C8B-B14F-4D97-AF65-F5344CB8AC3E}">
        <p14:creationId xmlns:p14="http://schemas.microsoft.com/office/powerpoint/2010/main" val="690138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My thesis is that . . . </a:t>
            </a:r>
          </a:p>
        </p:txBody>
      </p:sp>
      <p:sp>
        <p:nvSpPr>
          <p:cNvPr id="3" name="Content Placeholder 2"/>
          <p:cNvSpPr>
            <a:spLocks noGrp="1"/>
          </p:cNvSpPr>
          <p:nvPr>
            <p:ph idx="1"/>
          </p:nvPr>
        </p:nvSpPr>
        <p:spPr/>
        <p:txBody>
          <a:bodyPr/>
          <a:lstStyle/>
          <a:p>
            <a:r>
              <a:rPr lang="en-US" dirty="0"/>
              <a:t>a focus on the core concepts of physiology will</a:t>
            </a:r>
          </a:p>
          <a:p>
            <a:pPr lvl="1"/>
            <a:r>
              <a:rPr lang="en-US" dirty="0"/>
              <a:t>help you make decisions about what is important for your students to learn and what isn’t important, and</a:t>
            </a:r>
          </a:p>
          <a:p>
            <a:pPr lvl="1"/>
            <a:r>
              <a:rPr lang="en-US" dirty="0"/>
              <a:t>help students learn the necessary physiology better and more “efficiently.”</a:t>
            </a:r>
          </a:p>
        </p:txBody>
      </p:sp>
    </p:spTree>
    <p:extLst>
      <p:ext uri="{BB962C8B-B14F-4D97-AF65-F5344CB8AC3E}">
        <p14:creationId xmlns:p14="http://schemas.microsoft.com/office/powerpoint/2010/main" val="3119589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00FF"/>
                </a:solidFill>
              </a:rPr>
              <a:t>WHAT TO TEACH?</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21" r="-193" b="9074"/>
          <a:stretch/>
        </p:blipFill>
        <p:spPr bwMode="auto">
          <a:xfrm>
            <a:off x="1172809" y="1417638"/>
            <a:ext cx="6584715" cy="5216393"/>
          </a:xfrm>
          <a:prstGeom prst="rect">
            <a:avLst/>
          </a:prstGeom>
          <a:noFill/>
          <a:ln>
            <a:noFill/>
          </a:ln>
        </p:spPr>
      </p:pic>
    </p:spTree>
    <p:extLst>
      <p:ext uri="{BB962C8B-B14F-4D97-AF65-F5344CB8AC3E}">
        <p14:creationId xmlns:p14="http://schemas.microsoft.com/office/powerpoint/2010/main" val="2056816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What</a:t>
            </a:r>
            <a:r>
              <a:rPr lang="en-US" b="1" dirty="0"/>
              <a:t> should we teach?</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176134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What</a:t>
            </a:r>
            <a:r>
              <a:rPr lang="en-US" b="1" dirty="0"/>
              <a:t> should we teach?</a:t>
            </a:r>
            <a:endParaRPr lang="en-US" dirty="0"/>
          </a:p>
        </p:txBody>
      </p:sp>
      <p:sp>
        <p:nvSpPr>
          <p:cNvPr id="3" name="Content Placeholder 2"/>
          <p:cNvSpPr>
            <a:spLocks noGrp="1"/>
          </p:cNvSpPr>
          <p:nvPr>
            <p:ph idx="1"/>
          </p:nvPr>
        </p:nvSpPr>
        <p:spPr/>
        <p:txBody>
          <a:bodyPr/>
          <a:lstStyle/>
          <a:p>
            <a:r>
              <a:rPr lang="en-US" dirty="0"/>
              <a:t>This is, of course, a perennial question that we ask whenever we are planning a course.</a:t>
            </a:r>
          </a:p>
        </p:txBody>
      </p:sp>
    </p:spTree>
    <p:extLst>
      <p:ext uri="{BB962C8B-B14F-4D97-AF65-F5344CB8AC3E}">
        <p14:creationId xmlns:p14="http://schemas.microsoft.com/office/powerpoint/2010/main" val="1095243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What</a:t>
            </a:r>
            <a:r>
              <a:rPr lang="en-US" b="1" dirty="0"/>
              <a:t> should we teach?</a:t>
            </a:r>
            <a:endParaRPr lang="en-US" dirty="0"/>
          </a:p>
        </p:txBody>
      </p:sp>
      <p:sp>
        <p:nvSpPr>
          <p:cNvPr id="3" name="Content Placeholder 2"/>
          <p:cNvSpPr>
            <a:spLocks noGrp="1"/>
          </p:cNvSpPr>
          <p:nvPr>
            <p:ph idx="1"/>
          </p:nvPr>
        </p:nvSpPr>
        <p:spPr/>
        <p:txBody>
          <a:bodyPr/>
          <a:lstStyle/>
          <a:p>
            <a:r>
              <a:rPr lang="en-US" dirty="0"/>
              <a:t>This is, of course, a perennial question that we ask whenever we are planning a course.</a:t>
            </a:r>
          </a:p>
          <a:p>
            <a:r>
              <a:rPr lang="en-US" dirty="0"/>
              <a:t>The answer always depends on the specific course you are teaching, the curriculum of which your course is a part, and the needs of the students taking this course.</a:t>
            </a:r>
          </a:p>
        </p:txBody>
      </p:sp>
    </p:spTree>
    <p:extLst>
      <p:ext uri="{BB962C8B-B14F-4D97-AF65-F5344CB8AC3E}">
        <p14:creationId xmlns:p14="http://schemas.microsoft.com/office/powerpoint/2010/main" val="142456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How</a:t>
            </a:r>
            <a:r>
              <a:rPr lang="en-US" b="1" dirty="0"/>
              <a:t> do we decide what to teach?</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4546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Rush University Medical Center</a:t>
            </a:r>
          </a:p>
        </p:txBody>
      </p:sp>
      <p:pic>
        <p:nvPicPr>
          <p:cNvPr id="4" name="Content Placeholder 3" descr="RUMC.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00" r="-621"/>
          <a:stretch/>
        </p:blipFill>
        <p:spPr>
          <a:xfrm>
            <a:off x="2295466" y="1600200"/>
            <a:ext cx="4567631" cy="4525963"/>
          </a:xfrm>
        </p:spPr>
      </p:pic>
    </p:spTree>
    <p:extLst>
      <p:ext uri="{BB962C8B-B14F-4D97-AF65-F5344CB8AC3E}">
        <p14:creationId xmlns:p14="http://schemas.microsoft.com/office/powerpoint/2010/main" val="2943058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How</a:t>
            </a:r>
            <a:r>
              <a:rPr lang="en-US" b="1" dirty="0"/>
              <a:t> do we decide what to teach?</a:t>
            </a:r>
            <a:endParaRPr lang="en-US" dirty="0"/>
          </a:p>
        </p:txBody>
      </p:sp>
      <p:sp>
        <p:nvSpPr>
          <p:cNvPr id="3" name="Content Placeholder 2"/>
          <p:cNvSpPr>
            <a:spLocks noGrp="1"/>
          </p:cNvSpPr>
          <p:nvPr>
            <p:ph idx="1"/>
          </p:nvPr>
        </p:nvSpPr>
        <p:spPr/>
        <p:txBody>
          <a:bodyPr/>
          <a:lstStyle/>
          <a:p>
            <a:r>
              <a:rPr lang="en-US" dirty="0"/>
              <a:t>Teach what you taught last year?</a:t>
            </a:r>
          </a:p>
        </p:txBody>
      </p:sp>
    </p:spTree>
    <p:extLst>
      <p:ext uri="{BB962C8B-B14F-4D97-AF65-F5344CB8AC3E}">
        <p14:creationId xmlns:p14="http://schemas.microsoft.com/office/powerpoint/2010/main" val="677321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How</a:t>
            </a:r>
            <a:r>
              <a:rPr lang="en-US" b="1" dirty="0"/>
              <a:t> do we decide what to teach?</a:t>
            </a:r>
            <a:endParaRPr lang="en-US" dirty="0"/>
          </a:p>
        </p:txBody>
      </p:sp>
      <p:sp>
        <p:nvSpPr>
          <p:cNvPr id="3" name="Content Placeholder 2"/>
          <p:cNvSpPr>
            <a:spLocks noGrp="1"/>
          </p:cNvSpPr>
          <p:nvPr>
            <p:ph idx="1"/>
          </p:nvPr>
        </p:nvSpPr>
        <p:spPr/>
        <p:txBody>
          <a:bodyPr/>
          <a:lstStyle/>
          <a:p>
            <a:r>
              <a:rPr lang="en-US" dirty="0"/>
              <a:t>Teach what you taught last year?</a:t>
            </a:r>
          </a:p>
          <a:p>
            <a:r>
              <a:rPr lang="en-US" dirty="0"/>
              <a:t>Teach what your predecessor taught?</a:t>
            </a:r>
          </a:p>
        </p:txBody>
      </p:sp>
    </p:spTree>
    <p:extLst>
      <p:ext uri="{BB962C8B-B14F-4D97-AF65-F5344CB8AC3E}">
        <p14:creationId xmlns:p14="http://schemas.microsoft.com/office/powerpoint/2010/main" val="906967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How</a:t>
            </a:r>
            <a:r>
              <a:rPr lang="en-US" b="1" dirty="0"/>
              <a:t> do we decide what to teach?</a:t>
            </a:r>
            <a:endParaRPr lang="en-US" dirty="0"/>
          </a:p>
        </p:txBody>
      </p:sp>
      <p:sp>
        <p:nvSpPr>
          <p:cNvPr id="3" name="Content Placeholder 2"/>
          <p:cNvSpPr>
            <a:spLocks noGrp="1"/>
          </p:cNvSpPr>
          <p:nvPr>
            <p:ph idx="1"/>
          </p:nvPr>
        </p:nvSpPr>
        <p:spPr/>
        <p:txBody>
          <a:bodyPr/>
          <a:lstStyle/>
          <a:p>
            <a:r>
              <a:rPr lang="en-US" dirty="0"/>
              <a:t>Teach what you taught last year?</a:t>
            </a:r>
          </a:p>
          <a:p>
            <a:r>
              <a:rPr lang="en-US" dirty="0"/>
              <a:t>Teach what your predecessor taught?</a:t>
            </a:r>
          </a:p>
          <a:p>
            <a:r>
              <a:rPr lang="en-US" dirty="0"/>
              <a:t>Teach what your teacher taught?</a:t>
            </a:r>
          </a:p>
        </p:txBody>
      </p:sp>
    </p:spTree>
    <p:extLst>
      <p:ext uri="{BB962C8B-B14F-4D97-AF65-F5344CB8AC3E}">
        <p14:creationId xmlns:p14="http://schemas.microsoft.com/office/powerpoint/2010/main" val="91140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How</a:t>
            </a:r>
            <a:r>
              <a:rPr lang="en-US" b="1" dirty="0"/>
              <a:t> do we decide what to teach?</a:t>
            </a:r>
            <a:endParaRPr lang="en-US" dirty="0"/>
          </a:p>
        </p:txBody>
      </p:sp>
      <p:sp>
        <p:nvSpPr>
          <p:cNvPr id="3" name="Content Placeholder 2"/>
          <p:cNvSpPr>
            <a:spLocks noGrp="1"/>
          </p:cNvSpPr>
          <p:nvPr>
            <p:ph idx="1"/>
          </p:nvPr>
        </p:nvSpPr>
        <p:spPr/>
        <p:txBody>
          <a:bodyPr/>
          <a:lstStyle/>
          <a:p>
            <a:r>
              <a:rPr lang="en-US" dirty="0"/>
              <a:t>Teach what you taught last year?</a:t>
            </a:r>
          </a:p>
          <a:p>
            <a:r>
              <a:rPr lang="en-US" dirty="0"/>
              <a:t>Teach what your predecessor taught?</a:t>
            </a:r>
          </a:p>
          <a:p>
            <a:r>
              <a:rPr lang="en-US" dirty="0"/>
              <a:t>Teach what your teacher taught?</a:t>
            </a:r>
          </a:p>
          <a:p>
            <a:r>
              <a:rPr lang="en-US" dirty="0"/>
              <a:t>I suspect that at some point in our career each of us has adopted one or more of these tactics for making a decision.</a:t>
            </a:r>
          </a:p>
        </p:txBody>
      </p:sp>
    </p:spTree>
    <p:extLst>
      <p:ext uri="{BB962C8B-B14F-4D97-AF65-F5344CB8AC3E}">
        <p14:creationId xmlns:p14="http://schemas.microsoft.com/office/powerpoint/2010/main" val="3403912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do we decide what to teach?</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Arthur J. Vander (1998)</a:t>
            </a:r>
          </a:p>
          <a:p>
            <a:pPr marL="0" indent="0">
              <a:buNone/>
            </a:pPr>
            <a:r>
              <a:rPr lang="en-US" dirty="0"/>
              <a:t>SOME DIFFICULT TOPICS TO TEACH (AND NOT TO TEACH) IN RENAL PHYSIOLOGY</a:t>
            </a:r>
          </a:p>
          <a:p>
            <a:pPr marL="0" indent="0" algn="r">
              <a:buNone/>
            </a:pPr>
            <a:r>
              <a:rPr lang="en-US" sz="2800" i="1" dirty="0" err="1"/>
              <a:t>Advan</a:t>
            </a:r>
            <a:r>
              <a:rPr lang="en-US" sz="2800" i="1" dirty="0"/>
              <a:t> </a:t>
            </a:r>
            <a:r>
              <a:rPr lang="en-US" sz="2800" i="1" dirty="0" err="1"/>
              <a:t>Physiol</a:t>
            </a:r>
            <a:r>
              <a:rPr lang="en-US" sz="2800" i="1" dirty="0"/>
              <a:t> </a:t>
            </a:r>
            <a:r>
              <a:rPr lang="en-US" sz="2800" i="1" dirty="0" err="1"/>
              <a:t>Educ</a:t>
            </a:r>
            <a:r>
              <a:rPr lang="en-US" sz="2800" dirty="0"/>
              <a:t> 20(1), S148 – S156</a:t>
            </a:r>
            <a:r>
              <a:rPr lang="en-US" sz="2800" dirty="0">
                <a:effectLst/>
              </a:rPr>
              <a:t> </a:t>
            </a:r>
            <a:r>
              <a:rPr lang="en-US" sz="2800"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62450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do we decide what to teach?</a:t>
            </a:r>
          </a:p>
        </p:txBody>
      </p:sp>
      <p:sp>
        <p:nvSpPr>
          <p:cNvPr id="3" name="Content Placeholder 2"/>
          <p:cNvSpPr>
            <a:spLocks noGrp="1"/>
          </p:cNvSpPr>
          <p:nvPr>
            <p:ph idx="1"/>
          </p:nvPr>
        </p:nvSpPr>
        <p:spPr/>
        <p:txBody>
          <a:bodyPr/>
          <a:lstStyle/>
          <a:p>
            <a:pPr marL="0" indent="0">
              <a:buNone/>
            </a:pPr>
            <a:r>
              <a:rPr lang="en-US" dirty="0"/>
              <a:t>In commented on the problem of what to teach, or not teach, Vander said this:</a:t>
            </a:r>
            <a:endParaRPr lang="en-US" sz="2800" dirty="0"/>
          </a:p>
          <a:p>
            <a:pPr marL="0" indent="0">
              <a:buNone/>
            </a:pPr>
            <a:endParaRPr lang="en-US" dirty="0"/>
          </a:p>
          <a:p>
            <a:pPr marL="0" indent="0">
              <a:buNone/>
            </a:pPr>
            <a:r>
              <a:rPr lang="en-US" dirty="0"/>
              <a:t>“This is in keeping with one of my major teaching rules—</a:t>
            </a:r>
            <a:r>
              <a:rPr lang="en-US" b="1" i="1" dirty="0">
                <a:solidFill>
                  <a:srgbClr val="008000"/>
                </a:solidFill>
              </a:rPr>
              <a:t>you should never lie but you don’t need to tell the entire truth</a:t>
            </a:r>
            <a:r>
              <a:rPr lang="en-US" dirty="0"/>
              <a:t>.” (emphasis added)</a:t>
            </a:r>
          </a:p>
          <a:p>
            <a:pPr marL="0" indent="0">
              <a:buNone/>
            </a:pPr>
            <a:endParaRPr lang="en-US" dirty="0"/>
          </a:p>
        </p:txBody>
      </p:sp>
    </p:spTree>
    <p:extLst>
      <p:ext uri="{BB962C8B-B14F-4D97-AF65-F5344CB8AC3E}">
        <p14:creationId xmlns:p14="http://schemas.microsoft.com/office/powerpoint/2010/main" val="882651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words of wisdom</a:t>
            </a:r>
          </a:p>
        </p:txBody>
      </p:sp>
      <p:sp>
        <p:nvSpPr>
          <p:cNvPr id="3" name="Content Placeholder 2"/>
          <p:cNvSpPr>
            <a:spLocks noGrp="1"/>
          </p:cNvSpPr>
          <p:nvPr>
            <p:ph idx="1"/>
          </p:nvPr>
        </p:nvSpPr>
        <p:spPr/>
        <p:txBody>
          <a:bodyPr/>
          <a:lstStyle/>
          <a:p>
            <a:pPr marL="0" indent="0">
              <a:buNone/>
            </a:pPr>
            <a:r>
              <a:rPr lang="en-US" dirty="0"/>
              <a:t>“. . . that we present the material in layers, the first layer being the absolutely essential primary inputs . . . as we add more layers we should keep referring back to the primary inputs and the bottom line.”</a:t>
            </a:r>
          </a:p>
          <a:p>
            <a:pPr marL="0" indent="0">
              <a:buNone/>
            </a:pPr>
            <a:endParaRPr lang="en-US" dirty="0"/>
          </a:p>
          <a:p>
            <a:pPr marL="0" indent="0">
              <a:buNone/>
            </a:pPr>
            <a:r>
              <a:rPr lang="en-US" dirty="0"/>
              <a:t>I will have more to say about “layers” in a few minutes.</a:t>
            </a:r>
          </a:p>
        </p:txBody>
      </p:sp>
    </p:spTree>
    <p:extLst>
      <p:ext uri="{BB962C8B-B14F-4D97-AF65-F5344CB8AC3E}">
        <p14:creationId xmlns:p14="http://schemas.microsoft.com/office/powerpoint/2010/main" val="3015332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 they need to know?</a:t>
            </a:r>
          </a:p>
        </p:txBody>
      </p:sp>
      <p:pic>
        <p:nvPicPr>
          <p:cNvPr id="4" name="Content Placeholder 3" descr="what to teach.png"/>
          <p:cNvPicPr>
            <a:picLocks noGrp="1" noChangeAspect="1"/>
          </p:cNvPicPr>
          <p:nvPr>
            <p:ph idx="1"/>
          </p:nvPr>
        </p:nvPicPr>
        <p:blipFill>
          <a:blip r:embed="rId2">
            <a:extLst>
              <a:ext uri="{28A0092B-C50C-407E-A947-70E740481C1C}">
                <a14:useLocalDpi xmlns:a14="http://schemas.microsoft.com/office/drawing/2010/main" val="0"/>
              </a:ext>
            </a:extLst>
          </a:blip>
          <a:srcRect l="-7696" r="-7696"/>
          <a:stretch>
            <a:fillRect/>
          </a:stretch>
        </p:blipFill>
        <p:spPr/>
      </p:pic>
      <p:sp>
        <p:nvSpPr>
          <p:cNvPr id="6" name="TextBox 5"/>
          <p:cNvSpPr txBox="1"/>
          <p:nvPr/>
        </p:nvSpPr>
        <p:spPr>
          <a:xfrm>
            <a:off x="1281733" y="5324453"/>
            <a:ext cx="4392849" cy="369332"/>
          </a:xfrm>
          <a:prstGeom prst="rect">
            <a:avLst/>
          </a:prstGeom>
          <a:solidFill>
            <a:srgbClr val="FFFFFF"/>
          </a:solidFill>
        </p:spPr>
        <p:txBody>
          <a:bodyPr wrap="square" rtlCol="0">
            <a:spAutoFit/>
          </a:bodyPr>
          <a:lstStyle/>
          <a:p>
            <a:endParaRPr lang="en-US" dirty="0"/>
          </a:p>
        </p:txBody>
      </p:sp>
      <p:sp>
        <p:nvSpPr>
          <p:cNvPr id="7" name="TextBox 6"/>
          <p:cNvSpPr txBox="1"/>
          <p:nvPr/>
        </p:nvSpPr>
        <p:spPr>
          <a:xfrm>
            <a:off x="1281733" y="5693785"/>
            <a:ext cx="4392849" cy="369332"/>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174958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 they need to know?</a:t>
            </a:r>
          </a:p>
        </p:txBody>
      </p:sp>
      <p:pic>
        <p:nvPicPr>
          <p:cNvPr id="4" name="Content Placeholder 3" descr="what to teach.png"/>
          <p:cNvPicPr>
            <a:picLocks noGrp="1" noChangeAspect="1"/>
          </p:cNvPicPr>
          <p:nvPr>
            <p:ph idx="1"/>
          </p:nvPr>
        </p:nvPicPr>
        <p:blipFill>
          <a:blip r:embed="rId2">
            <a:extLst>
              <a:ext uri="{28A0092B-C50C-407E-A947-70E740481C1C}">
                <a14:useLocalDpi xmlns:a14="http://schemas.microsoft.com/office/drawing/2010/main" val="0"/>
              </a:ext>
            </a:extLst>
          </a:blip>
          <a:srcRect l="-7696" r="-7696"/>
          <a:stretch>
            <a:fillRect/>
          </a:stretch>
        </p:blipFill>
        <p:spPr/>
      </p:pic>
    </p:spTree>
    <p:extLst>
      <p:ext uri="{BB962C8B-B14F-4D97-AF65-F5344CB8AC3E}">
        <p14:creationId xmlns:p14="http://schemas.microsoft.com/office/powerpoint/2010/main" val="2936516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 they need to know?</a:t>
            </a:r>
          </a:p>
        </p:txBody>
      </p:sp>
      <p:pic>
        <p:nvPicPr>
          <p:cNvPr id="4" name="Content Placeholder 3" descr="what to teach.png"/>
          <p:cNvPicPr>
            <a:picLocks noGrp="1" noChangeAspect="1"/>
          </p:cNvPicPr>
          <p:nvPr>
            <p:ph idx="1"/>
          </p:nvPr>
        </p:nvPicPr>
        <p:blipFill>
          <a:blip r:embed="rId2">
            <a:extLst>
              <a:ext uri="{28A0092B-C50C-407E-A947-70E740481C1C}">
                <a14:useLocalDpi xmlns:a14="http://schemas.microsoft.com/office/drawing/2010/main" val="0"/>
              </a:ext>
            </a:extLst>
          </a:blip>
          <a:srcRect l="-7696" r="-7696"/>
          <a:stretch>
            <a:fillRect/>
          </a:stretch>
        </p:blipFill>
        <p:spPr/>
      </p:pic>
      <p:sp>
        <p:nvSpPr>
          <p:cNvPr id="5" name="TextBox 4"/>
          <p:cNvSpPr txBox="1"/>
          <p:nvPr/>
        </p:nvSpPr>
        <p:spPr>
          <a:xfrm>
            <a:off x="5872668" y="4555495"/>
            <a:ext cx="2913029" cy="1384995"/>
          </a:xfrm>
          <a:prstGeom prst="rect">
            <a:avLst/>
          </a:prstGeom>
          <a:noFill/>
          <a:ln w="19050" cmpd="sng">
            <a:solidFill>
              <a:schemeClr val="tx1"/>
            </a:solidFill>
          </a:ln>
        </p:spPr>
        <p:txBody>
          <a:bodyPr wrap="square" rtlCol="0">
            <a:spAutoFit/>
          </a:bodyPr>
          <a:lstStyle/>
          <a:p>
            <a:r>
              <a:rPr lang="en-US" sz="2800" dirty="0"/>
              <a:t>Do they need to know about </a:t>
            </a:r>
          </a:p>
          <a:p>
            <a:r>
              <a:rPr lang="en-US" sz="2800" dirty="0"/>
              <a:t>Inputs 3, 4 &amp; 5?</a:t>
            </a:r>
          </a:p>
        </p:txBody>
      </p:sp>
    </p:spTree>
    <p:extLst>
      <p:ext uri="{BB962C8B-B14F-4D97-AF65-F5344CB8AC3E}">
        <p14:creationId xmlns:p14="http://schemas.microsoft.com/office/powerpoint/2010/main" val="290770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Rush Medical College</a:t>
            </a:r>
          </a:p>
        </p:txBody>
      </p:sp>
      <p:pic>
        <p:nvPicPr>
          <p:cNvPr id="4" name="Content Placeholder 3" descr="RU bldg.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1" t="5573" r="-200" b="5615"/>
          <a:stretch/>
        </p:blipFill>
        <p:spPr>
          <a:xfrm>
            <a:off x="1549732" y="1852490"/>
            <a:ext cx="6059101" cy="4019555"/>
          </a:xfrm>
        </p:spPr>
      </p:pic>
      <p:sp>
        <p:nvSpPr>
          <p:cNvPr id="5" name="Right Arrow 4"/>
          <p:cNvSpPr/>
          <p:nvPr/>
        </p:nvSpPr>
        <p:spPr>
          <a:xfrm rot="1559775">
            <a:off x="2048379" y="3075301"/>
            <a:ext cx="1887644" cy="77607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190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00FF"/>
                </a:solidFill>
              </a:rPr>
              <a:t>WHAT ARE CORE CONCEPTS?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4170" b="4170"/>
          <a:stretch>
            <a:fillRect/>
          </a:stretch>
        </p:blipFill>
        <p:spPr bwMode="auto">
          <a:prstGeom prst="rect">
            <a:avLst/>
          </a:prstGeom>
          <a:noFill/>
          <a:ln>
            <a:noFill/>
          </a:ln>
        </p:spPr>
      </p:pic>
    </p:spTree>
    <p:extLst>
      <p:ext uri="{BB962C8B-B14F-4D97-AF65-F5344CB8AC3E}">
        <p14:creationId xmlns:p14="http://schemas.microsoft.com/office/powerpoint/2010/main" val="1102954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08" y="1822060"/>
            <a:ext cx="8640235" cy="4535107"/>
          </a:xfrm>
        </p:spPr>
        <p:txBody>
          <a:bodyPr>
            <a:normAutofit fontScale="92500" lnSpcReduction="10000"/>
          </a:bodyPr>
          <a:lstStyle/>
          <a:p>
            <a:pPr marL="0" indent="0">
              <a:buNone/>
            </a:pPr>
            <a:r>
              <a:rPr lang="en-US" sz="3500" dirty="0">
                <a:solidFill>
                  <a:srgbClr val="000000"/>
                </a:solidFill>
              </a:rPr>
              <a:t>[A core concept is an idea that is] “well tested, validated, and absolutely central to the discipline.  Each integrates many different findings and has exceptionally broad explanatory scope.  Each is the source of coherence for many key concepts, principles, and even other theories in the discipline.” </a:t>
            </a:r>
          </a:p>
          <a:p>
            <a:pPr marL="0" indent="0">
              <a:buNone/>
            </a:pPr>
            <a:r>
              <a:rPr lang="en-US" sz="2600" dirty="0">
                <a:solidFill>
                  <a:srgbClr val="000000"/>
                </a:solidFill>
              </a:rPr>
              <a:t>	</a:t>
            </a:r>
            <a:r>
              <a:rPr lang="en-US" sz="2400" dirty="0" err="1">
                <a:solidFill>
                  <a:srgbClr val="000000"/>
                </a:solidFill>
              </a:rPr>
              <a:t>Duschl</a:t>
            </a:r>
            <a:r>
              <a:rPr lang="en-US" sz="2400" dirty="0">
                <a:solidFill>
                  <a:srgbClr val="000000"/>
                </a:solidFill>
              </a:rPr>
              <a:t> RA, </a:t>
            </a:r>
            <a:r>
              <a:rPr lang="en-US" sz="2400" dirty="0" err="1">
                <a:solidFill>
                  <a:srgbClr val="000000"/>
                </a:solidFill>
              </a:rPr>
              <a:t>Schweingruber</a:t>
            </a:r>
            <a:r>
              <a:rPr lang="en-US" sz="2400" dirty="0">
                <a:solidFill>
                  <a:srgbClr val="000000"/>
                </a:solidFill>
              </a:rPr>
              <a:t> HA, </a:t>
            </a:r>
            <a:r>
              <a:rPr lang="en-US" sz="2400" dirty="0" err="1">
                <a:solidFill>
                  <a:srgbClr val="000000"/>
                </a:solidFill>
              </a:rPr>
              <a:t>Shouse</a:t>
            </a:r>
            <a:r>
              <a:rPr lang="en-US" sz="2400" dirty="0">
                <a:solidFill>
                  <a:srgbClr val="000000"/>
                </a:solidFill>
              </a:rPr>
              <a:t> AW (</a:t>
            </a:r>
            <a:r>
              <a:rPr lang="en-US" sz="2400" dirty="0" err="1">
                <a:solidFill>
                  <a:srgbClr val="000000"/>
                </a:solidFill>
              </a:rPr>
              <a:t>eds</a:t>
            </a:r>
            <a:r>
              <a:rPr lang="en-US" sz="2400" dirty="0">
                <a:solidFill>
                  <a:srgbClr val="000000"/>
                </a:solidFill>
              </a:rPr>
              <a:t>).  Taking science to 	school: Learning and teaching science in grades K-8.  National 	Academies Press, Washington DC</a:t>
            </a:r>
            <a:r>
              <a:rPr lang="en-US" sz="2400" dirty="0">
                <a:solidFill>
                  <a:srgbClr val="000000"/>
                </a:solidFill>
                <a:effectLst/>
              </a:rPr>
              <a:t> </a:t>
            </a:r>
            <a:endParaRPr lang="en-US" sz="2400" dirty="0">
              <a:solidFill>
                <a:srgbClr val="000000"/>
              </a:solidFill>
            </a:endParaRPr>
          </a:p>
        </p:txBody>
      </p:sp>
      <p:sp>
        <p:nvSpPr>
          <p:cNvPr id="4" name="Title 1"/>
          <p:cNvSpPr>
            <a:spLocks noGrp="1"/>
          </p:cNvSpPr>
          <p:nvPr>
            <p:ph type="title"/>
          </p:nvPr>
        </p:nvSpPr>
        <p:spPr/>
        <p:txBody>
          <a:bodyPr/>
          <a:lstStyle/>
          <a:p>
            <a:r>
              <a:rPr lang="en-US" b="1" dirty="0">
                <a:solidFill>
                  <a:srgbClr val="000000"/>
                </a:solidFill>
              </a:rPr>
              <a:t>What is a core concept?</a:t>
            </a:r>
          </a:p>
        </p:txBody>
      </p:sp>
    </p:spTree>
    <p:extLst>
      <p:ext uri="{BB962C8B-B14F-4D97-AF65-F5344CB8AC3E}">
        <p14:creationId xmlns:p14="http://schemas.microsoft.com/office/powerpoint/2010/main" val="3664445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08" y="1822060"/>
            <a:ext cx="8640235" cy="4535107"/>
          </a:xfrm>
        </p:spPr>
        <p:txBody>
          <a:bodyPr>
            <a:normAutofit fontScale="92500" lnSpcReduction="10000"/>
          </a:bodyPr>
          <a:lstStyle/>
          <a:p>
            <a:pPr marL="0" indent="0">
              <a:buNone/>
            </a:pPr>
            <a:r>
              <a:rPr lang="en-US" sz="3500" dirty="0">
                <a:solidFill>
                  <a:srgbClr val="000000"/>
                </a:solidFill>
              </a:rPr>
              <a:t>[A core concept is an idea that is] “well tested, validated, and absolutely </a:t>
            </a:r>
            <a:r>
              <a:rPr lang="en-US" sz="3500" b="1" dirty="0">
                <a:solidFill>
                  <a:srgbClr val="FF0000"/>
                </a:solidFill>
              </a:rPr>
              <a:t>central to the discipline</a:t>
            </a:r>
            <a:r>
              <a:rPr lang="en-US" sz="3500" dirty="0">
                <a:solidFill>
                  <a:srgbClr val="000000"/>
                </a:solidFill>
              </a:rPr>
              <a:t>.  Each </a:t>
            </a:r>
            <a:r>
              <a:rPr lang="en-US" sz="3500" b="1" dirty="0">
                <a:solidFill>
                  <a:srgbClr val="FF0000"/>
                </a:solidFill>
              </a:rPr>
              <a:t>integrates</a:t>
            </a:r>
            <a:r>
              <a:rPr lang="en-US" sz="3500" dirty="0">
                <a:solidFill>
                  <a:srgbClr val="000000"/>
                </a:solidFill>
              </a:rPr>
              <a:t> many different findings and has exceptionally </a:t>
            </a:r>
            <a:r>
              <a:rPr lang="en-US" sz="3500" b="1" dirty="0">
                <a:solidFill>
                  <a:srgbClr val="FF0000"/>
                </a:solidFill>
              </a:rPr>
              <a:t>broad explanatory scope</a:t>
            </a:r>
            <a:r>
              <a:rPr lang="en-US" sz="3500" dirty="0">
                <a:solidFill>
                  <a:srgbClr val="000000"/>
                </a:solidFill>
              </a:rPr>
              <a:t>.  Each is the source of </a:t>
            </a:r>
            <a:r>
              <a:rPr lang="en-US" sz="3500" b="1" dirty="0">
                <a:solidFill>
                  <a:srgbClr val="FF0000"/>
                </a:solidFill>
              </a:rPr>
              <a:t>coherence</a:t>
            </a:r>
            <a:r>
              <a:rPr lang="en-US" sz="3500" dirty="0">
                <a:solidFill>
                  <a:srgbClr val="000000"/>
                </a:solidFill>
              </a:rPr>
              <a:t> for many key concepts, principles, and even other theories in the discipline.” </a:t>
            </a:r>
          </a:p>
          <a:p>
            <a:pPr marL="0" indent="0">
              <a:buNone/>
            </a:pPr>
            <a:r>
              <a:rPr lang="en-US" sz="2600" dirty="0">
                <a:solidFill>
                  <a:srgbClr val="000000"/>
                </a:solidFill>
              </a:rPr>
              <a:t>	</a:t>
            </a:r>
            <a:r>
              <a:rPr lang="en-US" sz="2400" dirty="0" err="1">
                <a:solidFill>
                  <a:srgbClr val="000000"/>
                </a:solidFill>
              </a:rPr>
              <a:t>Duschl</a:t>
            </a:r>
            <a:r>
              <a:rPr lang="en-US" sz="2400" dirty="0">
                <a:solidFill>
                  <a:srgbClr val="000000"/>
                </a:solidFill>
              </a:rPr>
              <a:t> RA, </a:t>
            </a:r>
            <a:r>
              <a:rPr lang="en-US" sz="2400" dirty="0" err="1">
                <a:solidFill>
                  <a:srgbClr val="000000"/>
                </a:solidFill>
              </a:rPr>
              <a:t>Schweingruber</a:t>
            </a:r>
            <a:r>
              <a:rPr lang="en-US" sz="2400" dirty="0">
                <a:solidFill>
                  <a:srgbClr val="000000"/>
                </a:solidFill>
              </a:rPr>
              <a:t> HA, </a:t>
            </a:r>
            <a:r>
              <a:rPr lang="en-US" sz="2400" dirty="0" err="1">
                <a:solidFill>
                  <a:srgbClr val="000000"/>
                </a:solidFill>
              </a:rPr>
              <a:t>Shouse</a:t>
            </a:r>
            <a:r>
              <a:rPr lang="en-US" sz="2400" dirty="0">
                <a:solidFill>
                  <a:srgbClr val="000000"/>
                </a:solidFill>
              </a:rPr>
              <a:t> AW (</a:t>
            </a:r>
            <a:r>
              <a:rPr lang="en-US" sz="2400" dirty="0" err="1">
                <a:solidFill>
                  <a:srgbClr val="000000"/>
                </a:solidFill>
              </a:rPr>
              <a:t>eds</a:t>
            </a:r>
            <a:r>
              <a:rPr lang="en-US" sz="2400" dirty="0">
                <a:solidFill>
                  <a:srgbClr val="000000"/>
                </a:solidFill>
              </a:rPr>
              <a:t>).  Taking science to 	school: Learning and teaching science in grades K-8.  National 	Academies Press, Washington DC</a:t>
            </a:r>
            <a:r>
              <a:rPr lang="en-US" sz="2400" dirty="0">
                <a:solidFill>
                  <a:srgbClr val="000000"/>
                </a:solidFill>
                <a:effectLst/>
              </a:rPr>
              <a:t> </a:t>
            </a:r>
            <a:endParaRPr lang="en-US" sz="2400" dirty="0">
              <a:solidFill>
                <a:srgbClr val="000000"/>
              </a:solidFill>
            </a:endParaRPr>
          </a:p>
        </p:txBody>
      </p:sp>
      <p:sp>
        <p:nvSpPr>
          <p:cNvPr id="4" name="Title 1"/>
          <p:cNvSpPr>
            <a:spLocks noGrp="1"/>
          </p:cNvSpPr>
          <p:nvPr>
            <p:ph type="title"/>
          </p:nvPr>
        </p:nvSpPr>
        <p:spPr/>
        <p:txBody>
          <a:bodyPr/>
          <a:lstStyle/>
          <a:p>
            <a:r>
              <a:rPr lang="en-US" b="1" dirty="0">
                <a:solidFill>
                  <a:srgbClr val="000000"/>
                </a:solidFill>
              </a:rPr>
              <a:t>What is a core concept?</a:t>
            </a:r>
          </a:p>
        </p:txBody>
      </p:sp>
    </p:spTree>
    <p:extLst>
      <p:ext uri="{BB962C8B-B14F-4D97-AF65-F5344CB8AC3E}">
        <p14:creationId xmlns:p14="http://schemas.microsoft.com/office/powerpoint/2010/main" val="3820064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For me personally . . . </a:t>
            </a:r>
          </a:p>
        </p:txBody>
      </p:sp>
      <p:sp>
        <p:nvSpPr>
          <p:cNvPr id="3" name="Content Placeholder 2"/>
          <p:cNvSpPr>
            <a:spLocks noGrp="1"/>
          </p:cNvSpPr>
          <p:nvPr>
            <p:ph idx="1"/>
          </p:nvPr>
        </p:nvSpPr>
        <p:spPr/>
        <p:txBody>
          <a:bodyPr>
            <a:normAutofit/>
          </a:bodyPr>
          <a:lstStyle/>
          <a:p>
            <a:pPr marL="0" indent="0">
              <a:buNone/>
            </a:pPr>
            <a:endParaRPr lang="en-US" sz="3200" dirty="0">
              <a:solidFill>
                <a:srgbClr val="000000"/>
              </a:solidFill>
            </a:endParaRPr>
          </a:p>
        </p:txBody>
      </p:sp>
    </p:spTree>
    <p:extLst>
      <p:ext uri="{BB962C8B-B14F-4D97-AF65-F5344CB8AC3E}">
        <p14:creationId xmlns:p14="http://schemas.microsoft.com/office/powerpoint/2010/main" val="2234396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For me personally . . . </a:t>
            </a:r>
          </a:p>
        </p:txBody>
      </p:sp>
      <p:sp>
        <p:nvSpPr>
          <p:cNvPr id="3" name="Content Placeholder 2"/>
          <p:cNvSpPr>
            <a:spLocks noGrp="1"/>
          </p:cNvSpPr>
          <p:nvPr>
            <p:ph idx="1"/>
          </p:nvPr>
        </p:nvSpPr>
        <p:spPr/>
        <p:txBody>
          <a:bodyPr>
            <a:normAutofit/>
          </a:bodyPr>
          <a:lstStyle/>
          <a:p>
            <a:pPr marL="0" indent="0">
              <a:buNone/>
            </a:pPr>
            <a:r>
              <a:rPr lang="en-US" sz="3200" dirty="0">
                <a:solidFill>
                  <a:srgbClr val="000000"/>
                </a:solidFill>
              </a:rPr>
              <a:t>a core concept is what I want my students to remember in five years even if they remember none of the details!</a:t>
            </a:r>
          </a:p>
        </p:txBody>
      </p:sp>
    </p:spTree>
    <p:extLst>
      <p:ext uri="{BB962C8B-B14F-4D97-AF65-F5344CB8AC3E}">
        <p14:creationId xmlns:p14="http://schemas.microsoft.com/office/powerpoint/2010/main" val="3501239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Where did the core concepts </a:t>
            </a:r>
            <a:br>
              <a:rPr lang="en-US" b="1" dirty="0"/>
            </a:br>
            <a:r>
              <a:rPr lang="en-US" b="1" dirty="0"/>
              <a:t>come from?</a:t>
            </a:r>
          </a:p>
        </p:txBody>
      </p:sp>
      <p:sp>
        <p:nvSpPr>
          <p:cNvPr id="3" name="Content Placeholder 2"/>
          <p:cNvSpPr>
            <a:spLocks noGrp="1"/>
          </p:cNvSpPr>
          <p:nvPr>
            <p:ph idx="1"/>
          </p:nvPr>
        </p:nvSpPr>
        <p:spPr/>
        <p:txBody>
          <a:bodyPr>
            <a:normAutofit/>
          </a:bodyPr>
          <a:lstStyle/>
          <a:p>
            <a:r>
              <a:rPr lang="en-US" dirty="0"/>
              <a:t>CAB meeting generated a list of  </a:t>
            </a:r>
            <a:r>
              <a:rPr lang="en-US" b="1" dirty="0"/>
              <a:t>8 core concepts of BIOLOGY </a:t>
            </a:r>
            <a:r>
              <a:rPr lang="en-US" dirty="0"/>
              <a:t>(2007)</a:t>
            </a:r>
          </a:p>
          <a:p>
            <a:r>
              <a:rPr lang="en-US" dirty="0"/>
              <a:t>Our “team” then generated a list of </a:t>
            </a:r>
            <a:r>
              <a:rPr lang="en-US" b="1" dirty="0"/>
              <a:t>9 core concepts of PHYSIOLOGY </a:t>
            </a:r>
            <a:r>
              <a:rPr lang="en-US" dirty="0"/>
              <a:t>(2009)</a:t>
            </a:r>
          </a:p>
          <a:p>
            <a:r>
              <a:rPr lang="en-US" dirty="0"/>
              <a:t>Next we surveyed the community to tell us what the core concepts of physiology were</a:t>
            </a:r>
          </a:p>
          <a:p>
            <a:r>
              <a:rPr lang="en-US" dirty="0"/>
              <a:t>The results led to the list of </a:t>
            </a:r>
            <a:r>
              <a:rPr lang="en-US" b="1" dirty="0"/>
              <a:t>15 core concepts </a:t>
            </a:r>
            <a:r>
              <a:rPr lang="en-US" dirty="0"/>
              <a:t>you will see next (2011)</a:t>
            </a:r>
          </a:p>
          <a:p>
            <a:pPr marL="0" indent="0">
              <a:buNone/>
            </a:pPr>
            <a:endParaRPr lang="en-US" dirty="0"/>
          </a:p>
        </p:txBody>
      </p:sp>
    </p:spTree>
    <p:extLst>
      <p:ext uri="{BB962C8B-B14F-4D97-AF65-F5344CB8AC3E}">
        <p14:creationId xmlns:p14="http://schemas.microsoft.com/office/powerpoint/2010/main" val="1985429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rgbClr val="000000"/>
                </a:solidFill>
              </a:rPr>
              <a:t>The 15 core concepts of physiology</a:t>
            </a:r>
            <a:br>
              <a:rPr lang="en-US" b="1" dirty="0">
                <a:solidFill>
                  <a:srgbClr val="000000"/>
                </a:solidFill>
              </a:rPr>
            </a:br>
            <a:r>
              <a:rPr lang="en-US" b="1" dirty="0"/>
              <a:t>(in alphabetical order)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769172"/>
              </p:ext>
            </p:extLst>
          </p:nvPr>
        </p:nvGraphicFramePr>
        <p:xfrm>
          <a:off x="312302" y="1873320"/>
          <a:ext cx="8546720" cy="4632960"/>
        </p:xfrm>
        <a:graphic>
          <a:graphicData uri="http://schemas.openxmlformats.org/drawingml/2006/table">
            <a:tbl>
              <a:tblPr firstRow="1" bandRow="1">
                <a:tableStyleId>{5C22544A-7EE6-4342-B048-85BDC9FD1C3A}</a:tableStyleId>
              </a:tblPr>
              <a:tblGrid>
                <a:gridCol w="4273360">
                  <a:extLst>
                    <a:ext uri="{9D8B030D-6E8A-4147-A177-3AD203B41FA5}">
                      <a16:colId xmlns:a16="http://schemas.microsoft.com/office/drawing/2014/main" val="20000"/>
                    </a:ext>
                  </a:extLst>
                </a:gridCol>
                <a:gridCol w="4273360">
                  <a:extLst>
                    <a:ext uri="{9D8B030D-6E8A-4147-A177-3AD203B41FA5}">
                      <a16:colId xmlns:a16="http://schemas.microsoft.com/office/drawing/2014/main" val="20001"/>
                    </a:ext>
                  </a:extLst>
                </a:gridCol>
              </a:tblGrid>
              <a:tr h="370840">
                <a:tc>
                  <a:txBody>
                    <a:bodyPr/>
                    <a:lstStyle/>
                    <a:p>
                      <a:r>
                        <a:rPr lang="en-US" sz="3200" b="0" dirty="0">
                          <a:solidFill>
                            <a:schemeClr val="tx1"/>
                          </a:solidFill>
                        </a:rPr>
                        <a:t>Causality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a:solidFill>
                            <a:srgbClr val="000000"/>
                          </a:solidFill>
                        </a:rPr>
                        <a:t>Homeostasis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89729">
                <a:tc>
                  <a:txBody>
                    <a:bodyPr/>
                    <a:lstStyle/>
                    <a:p>
                      <a:r>
                        <a:rPr lang="en-US" sz="3200" b="0" dirty="0"/>
                        <a:t>Cell-cell communication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a:solidFill>
                            <a:srgbClr val="000000"/>
                          </a:solidFill>
                        </a:rPr>
                        <a:t>Interdependence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3200" b="0" dirty="0"/>
                        <a:t>Cell membrane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a:solidFill>
                            <a:srgbClr val="000000"/>
                          </a:solidFill>
                        </a:rPr>
                        <a:t>Levels of organization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3200" b="0" dirty="0"/>
                        <a:t>Cell</a:t>
                      </a:r>
                      <a:r>
                        <a:rPr lang="en-US" sz="3200" b="0" baseline="0" dirty="0"/>
                        <a:t> theory</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a:solidFill>
                            <a:srgbClr val="000000"/>
                          </a:solidFill>
                        </a:rPr>
                        <a:t>Mass balance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3200" b="0" dirty="0"/>
                        <a:t>Energy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a:solidFill>
                            <a:srgbClr val="000000"/>
                          </a:solidFill>
                        </a:rPr>
                        <a:t>Physics/chemistry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3200" b="0" dirty="0"/>
                        <a:t>Evolution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a:solidFill>
                            <a:srgbClr val="000000"/>
                          </a:solidFill>
                        </a:rPr>
                        <a:t>Scientific reasoning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sz="3200" b="0" dirty="0"/>
                        <a:t>Flow down gradients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a:solidFill>
                            <a:srgbClr val="000000"/>
                          </a:solidFill>
                        </a:rPr>
                        <a:t>Structure/function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US" sz="3200" b="0" dirty="0"/>
                        <a:t>Genes to proteins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73559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core concepts . . . </a:t>
            </a:r>
          </a:p>
        </p:txBody>
      </p:sp>
      <p:sp>
        <p:nvSpPr>
          <p:cNvPr id="3" name="Content Placeholder 2"/>
          <p:cNvSpPr>
            <a:spLocks noGrp="1"/>
          </p:cNvSpPr>
          <p:nvPr>
            <p:ph idx="1"/>
          </p:nvPr>
        </p:nvSpPr>
        <p:spPr>
          <a:xfrm>
            <a:off x="457200" y="1329524"/>
            <a:ext cx="8229600" cy="5020206"/>
          </a:xfrm>
        </p:spPr>
        <p:txBody>
          <a:bodyPr>
            <a:normAutofit/>
          </a:bodyPr>
          <a:lstStyle/>
          <a:p>
            <a:pPr marL="514350" indent="-514350">
              <a:buAutoNum type="arabicPeriod"/>
            </a:pPr>
            <a:r>
              <a:rPr lang="en-US" dirty="0"/>
              <a:t>are NOT an attempt to systematically define the </a:t>
            </a:r>
            <a:r>
              <a:rPr lang="en-US" b="1" i="1" dirty="0"/>
              <a:t>science of physiology.</a:t>
            </a:r>
          </a:p>
          <a:p>
            <a:pPr marL="514350" indent="-514350">
              <a:buAutoNum type="arabicPeriod"/>
            </a:pPr>
            <a:r>
              <a:rPr lang="en-US" dirty="0"/>
              <a:t>DO NOT define the content of a physiology </a:t>
            </a:r>
            <a:r>
              <a:rPr lang="en-US" b="1" i="1" dirty="0"/>
              <a:t>course.</a:t>
            </a:r>
          </a:p>
          <a:p>
            <a:pPr marL="514350" indent="-514350">
              <a:buAutoNum type="arabicPeriod"/>
            </a:pPr>
            <a:r>
              <a:rPr lang="en-US" dirty="0"/>
              <a:t>DO NOT define the content of a physiology </a:t>
            </a:r>
            <a:r>
              <a:rPr lang="en-US" b="1" i="1" dirty="0"/>
              <a:t>curriculum.</a:t>
            </a:r>
          </a:p>
        </p:txBody>
      </p:sp>
    </p:spTree>
    <p:extLst>
      <p:ext uri="{BB962C8B-B14F-4D97-AF65-F5344CB8AC3E}">
        <p14:creationId xmlns:p14="http://schemas.microsoft.com/office/powerpoint/2010/main" val="1089623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core concepts . . . </a:t>
            </a:r>
          </a:p>
        </p:txBody>
      </p:sp>
      <p:sp>
        <p:nvSpPr>
          <p:cNvPr id="3" name="Content Placeholder 2"/>
          <p:cNvSpPr>
            <a:spLocks noGrp="1"/>
          </p:cNvSpPr>
          <p:nvPr>
            <p:ph idx="1"/>
          </p:nvPr>
        </p:nvSpPr>
        <p:spPr/>
        <p:txBody>
          <a:bodyPr/>
          <a:lstStyle/>
          <a:p>
            <a:pPr marL="514350" indent="-514350">
              <a:buFont typeface="Arial"/>
              <a:buAutoNum type="arabicPeriod"/>
            </a:pPr>
            <a:r>
              <a:rPr lang="en-US" dirty="0"/>
              <a:t>Are meant to be useful; we wanted to produce something that will help teachers and students.</a:t>
            </a:r>
            <a:endParaRPr lang="en-US" b="1" i="1" dirty="0"/>
          </a:p>
          <a:p>
            <a:pPr marL="514350" indent="-514350">
              <a:buAutoNum type="arabicPeriod"/>
            </a:pPr>
            <a:r>
              <a:rPr lang="en-US" dirty="0"/>
              <a:t>Therefore our list of core concepts is not unique and not definitive.</a:t>
            </a:r>
          </a:p>
          <a:p>
            <a:endParaRPr lang="en-US" dirty="0"/>
          </a:p>
        </p:txBody>
      </p:sp>
    </p:spTree>
    <p:extLst>
      <p:ext uri="{BB962C8B-B14F-4D97-AF65-F5344CB8AC3E}">
        <p14:creationId xmlns:p14="http://schemas.microsoft.com/office/powerpoint/2010/main" val="3068159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core concepts . . . </a:t>
            </a:r>
          </a:p>
        </p:txBody>
      </p:sp>
      <p:sp>
        <p:nvSpPr>
          <p:cNvPr id="3" name="Content Placeholder 2"/>
          <p:cNvSpPr>
            <a:spLocks noGrp="1"/>
          </p:cNvSpPr>
          <p:nvPr>
            <p:ph idx="1"/>
          </p:nvPr>
        </p:nvSpPr>
        <p:spPr/>
        <p:txBody>
          <a:bodyPr/>
          <a:lstStyle/>
          <a:p>
            <a:pPr marL="514350" indent="-514350">
              <a:buFont typeface="Arial"/>
              <a:buAutoNum type="arabicPeriod"/>
            </a:pPr>
            <a:r>
              <a:rPr lang="en-US" dirty="0"/>
              <a:t>Are meant to be useful; we wanted to produce something that will help teachers and students.</a:t>
            </a:r>
            <a:endParaRPr lang="en-US" b="1" i="1" dirty="0"/>
          </a:p>
          <a:p>
            <a:pPr marL="514350" indent="-514350">
              <a:buAutoNum type="arabicPeriod"/>
            </a:pPr>
            <a:r>
              <a:rPr lang="en-US" dirty="0"/>
              <a:t>Therefore our list of core concepts is not unique and not definitive.</a:t>
            </a:r>
          </a:p>
          <a:p>
            <a:pPr marL="0" indent="0">
              <a:buNone/>
            </a:pPr>
            <a:r>
              <a:rPr lang="en-US" dirty="0"/>
              <a:t>		</a:t>
            </a:r>
            <a:r>
              <a:rPr lang="en-US" dirty="0">
                <a:latin typeface="Wingdings"/>
                <a:ea typeface="Wingdings"/>
                <a:cs typeface="Wingdings"/>
                <a:sym typeface="Wingdings"/>
              </a:rPr>
              <a:t></a:t>
            </a:r>
            <a:r>
              <a:rPr lang="en-US" dirty="0">
                <a:sym typeface="Wingdings"/>
              </a:rPr>
              <a:t>	Different teachers, different courses, 				different curricula may find different 				core concepts useful.</a:t>
            </a:r>
            <a:endParaRPr lang="en-US" dirty="0"/>
          </a:p>
          <a:p>
            <a:endParaRPr lang="en-US" dirty="0"/>
          </a:p>
        </p:txBody>
      </p:sp>
    </p:spTree>
    <p:extLst>
      <p:ext uri="{BB962C8B-B14F-4D97-AF65-F5344CB8AC3E}">
        <p14:creationId xmlns:p14="http://schemas.microsoft.com/office/powerpoint/2010/main" val="357056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Acknowledgements</a:t>
            </a:r>
          </a:p>
        </p:txBody>
      </p:sp>
      <p:sp>
        <p:nvSpPr>
          <p:cNvPr id="2" name="Content Placeholder 1"/>
          <p:cNvSpPr>
            <a:spLocks noGrp="1"/>
          </p:cNvSpPr>
          <p:nvPr>
            <p:ph idx="1"/>
          </p:nvPr>
        </p:nvSpPr>
        <p:spPr>
          <a:xfrm>
            <a:off x="872067" y="1478201"/>
            <a:ext cx="7408333" cy="5101315"/>
          </a:xfrm>
        </p:spPr>
        <p:txBody>
          <a:bodyPr>
            <a:normAutofit/>
          </a:bodyPr>
          <a:lstStyle/>
          <a:p>
            <a:pPr marL="0" indent="0" algn="ctr">
              <a:buNone/>
            </a:pPr>
            <a:endParaRPr lang="en-US" sz="4000" dirty="0">
              <a:solidFill>
                <a:schemeClr val="tx1"/>
              </a:solidFill>
            </a:endParaRPr>
          </a:p>
          <a:p>
            <a:pPr marL="0" indent="0" algn="ctr">
              <a:buNone/>
            </a:pPr>
            <a:endParaRPr lang="en-US" sz="4000" dirty="0">
              <a:solidFill>
                <a:schemeClr val="tx1"/>
              </a:solidFill>
            </a:endParaRPr>
          </a:p>
          <a:p>
            <a:pPr marL="0" indent="0">
              <a:buNone/>
            </a:pPr>
            <a:endParaRPr lang="en-US" dirty="0"/>
          </a:p>
        </p:txBody>
      </p:sp>
    </p:spTree>
    <p:extLst>
      <p:ext uri="{BB962C8B-B14F-4D97-AF65-F5344CB8AC3E}">
        <p14:creationId xmlns:p14="http://schemas.microsoft.com/office/powerpoint/2010/main" val="176232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core concepts . . . </a:t>
            </a:r>
          </a:p>
        </p:txBody>
      </p:sp>
      <p:sp>
        <p:nvSpPr>
          <p:cNvPr id="3" name="Content Placeholder 2"/>
          <p:cNvSpPr>
            <a:spLocks noGrp="1"/>
          </p:cNvSpPr>
          <p:nvPr>
            <p:ph idx="1"/>
          </p:nvPr>
        </p:nvSpPr>
        <p:spPr/>
        <p:txBody>
          <a:bodyPr/>
          <a:lstStyle/>
          <a:p>
            <a:pPr marL="514350" indent="-514350">
              <a:buAutoNum type="arabicPeriod"/>
            </a:pPr>
            <a:r>
              <a:rPr lang="en-US" dirty="0"/>
              <a:t>are a tool that </a:t>
            </a:r>
            <a:r>
              <a:rPr lang="en-US" b="1" i="1" dirty="0"/>
              <a:t>faculty</a:t>
            </a:r>
            <a:r>
              <a:rPr lang="en-US" dirty="0"/>
              <a:t> can use in designing and teaching a physiology course.</a:t>
            </a:r>
          </a:p>
          <a:p>
            <a:pPr marL="514350" indent="-514350">
              <a:buAutoNum type="arabicPeriod"/>
            </a:pPr>
            <a:r>
              <a:rPr lang="en-US" dirty="0"/>
              <a:t>are a tool which </a:t>
            </a:r>
            <a:r>
              <a:rPr lang="en-US" b="1" i="1" dirty="0"/>
              <a:t>faculty</a:t>
            </a:r>
            <a:r>
              <a:rPr lang="en-US" dirty="0"/>
              <a:t> can use in designing a curriculum.</a:t>
            </a:r>
          </a:p>
          <a:p>
            <a:pPr marL="514350" indent="-514350">
              <a:buAutoNum type="arabicPeriod"/>
            </a:pPr>
            <a:r>
              <a:rPr lang="en-US" dirty="0"/>
              <a:t>are, not incidentally, a tool to be used by </a:t>
            </a:r>
            <a:r>
              <a:rPr lang="en-US" b="1" i="1" dirty="0"/>
              <a:t>students</a:t>
            </a:r>
            <a:r>
              <a:rPr lang="en-US" dirty="0"/>
              <a:t> in their attempt to master physiology.</a:t>
            </a:r>
          </a:p>
        </p:txBody>
      </p:sp>
    </p:spTree>
    <p:extLst>
      <p:ext uri="{BB962C8B-B14F-4D97-AF65-F5344CB8AC3E}">
        <p14:creationId xmlns:p14="http://schemas.microsoft.com/office/powerpoint/2010/main" val="24576202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6758" cy="1143000"/>
          </a:xfrm>
        </p:spPr>
        <p:txBody>
          <a:bodyPr>
            <a:normAutofit/>
          </a:bodyPr>
          <a:lstStyle/>
          <a:p>
            <a:r>
              <a:rPr lang="en-US" b="1" dirty="0"/>
              <a:t>The core concepts are a multi-tool!</a:t>
            </a:r>
          </a:p>
        </p:txBody>
      </p:sp>
      <p:pic>
        <p:nvPicPr>
          <p:cNvPr id="8" name="Content Placeholder 6"/>
          <p:cNvPicPr>
            <a:picLocks noGrp="1"/>
          </p:cNvPicPr>
          <p:nvPr>
            <p:ph idx="1"/>
          </p:nvPr>
        </p:nvPicPr>
        <p:blipFill rotWithShape="1">
          <a:blip r:embed="rId2">
            <a:extLst>
              <a:ext uri="{28A0092B-C50C-407E-A947-70E740481C1C}">
                <a14:useLocalDpi xmlns:a14="http://schemas.microsoft.com/office/drawing/2010/main" val="0"/>
              </a:ext>
            </a:extLst>
          </a:blip>
          <a:srcRect l="-40915" r="-40915"/>
          <a:stretch/>
        </p:blipFill>
        <p:spPr bwMode="auto">
          <a:prstGeom prst="rect">
            <a:avLst/>
          </a:prstGeom>
          <a:noFill/>
          <a:ln>
            <a:noFill/>
          </a:ln>
        </p:spPr>
      </p:pic>
    </p:spTree>
    <p:extLst>
      <p:ext uri="{BB962C8B-B14F-4D97-AF65-F5344CB8AC3E}">
        <p14:creationId xmlns:p14="http://schemas.microsoft.com/office/powerpoint/2010/main" val="1672914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Core concepts are general models</a:t>
            </a:r>
          </a:p>
        </p:txBody>
      </p:sp>
      <p:sp>
        <p:nvSpPr>
          <p:cNvPr id="3" name="Content Placeholder 2"/>
          <p:cNvSpPr>
            <a:spLocks noGrp="1"/>
          </p:cNvSpPr>
          <p:nvPr>
            <p:ph idx="1"/>
          </p:nvPr>
        </p:nvSpPr>
        <p:spPr/>
        <p:txBody>
          <a:bodyPr>
            <a:normAutofit/>
          </a:bodyPr>
          <a:lstStyle/>
          <a:p>
            <a:pPr marL="0" indent="0">
              <a:buNone/>
            </a:pPr>
            <a:endParaRPr lang="en-US" sz="2400" dirty="0"/>
          </a:p>
        </p:txBody>
      </p:sp>
    </p:spTree>
    <p:extLst>
      <p:ext uri="{BB962C8B-B14F-4D97-AF65-F5344CB8AC3E}">
        <p14:creationId xmlns:p14="http://schemas.microsoft.com/office/powerpoint/2010/main" val="1329291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Core concepts are general models</a:t>
            </a:r>
          </a:p>
        </p:txBody>
      </p:sp>
      <p:sp>
        <p:nvSpPr>
          <p:cNvPr id="3" name="Content Placeholder 2"/>
          <p:cNvSpPr>
            <a:spLocks noGrp="1"/>
          </p:cNvSpPr>
          <p:nvPr>
            <p:ph idx="1"/>
          </p:nvPr>
        </p:nvSpPr>
        <p:spPr/>
        <p:txBody>
          <a:bodyPr>
            <a:normAutofit/>
          </a:bodyPr>
          <a:lstStyle/>
          <a:p>
            <a:r>
              <a:rPr lang="en-US" dirty="0"/>
              <a:t>In 2000 my colleague Harold Modell published a paper</a:t>
            </a:r>
          </a:p>
          <a:p>
            <a:pPr marL="0" indent="0">
              <a:buNone/>
            </a:pPr>
            <a:r>
              <a:rPr lang="en-US" dirty="0"/>
              <a:t>	“How to help students understand 	physiology? Emphasize general models”</a:t>
            </a:r>
          </a:p>
          <a:p>
            <a:pPr marL="0" indent="0" algn="r">
              <a:buNone/>
            </a:pPr>
            <a:r>
              <a:rPr lang="en-US" sz="2400" i="1" dirty="0" err="1"/>
              <a:t>Adv</a:t>
            </a:r>
            <a:r>
              <a:rPr lang="en-US" sz="2400" i="1" dirty="0"/>
              <a:t> </a:t>
            </a:r>
            <a:r>
              <a:rPr lang="en-US" sz="2400" i="1" dirty="0" err="1"/>
              <a:t>Physiol</a:t>
            </a:r>
            <a:r>
              <a:rPr lang="en-US" sz="2400" i="1" dirty="0"/>
              <a:t> </a:t>
            </a:r>
            <a:r>
              <a:rPr lang="en-US" sz="2400" i="1" dirty="0" err="1"/>
              <a:t>Educ</a:t>
            </a:r>
            <a:r>
              <a:rPr lang="en-US" sz="2400" i="1" dirty="0"/>
              <a:t> </a:t>
            </a:r>
            <a:r>
              <a:rPr lang="en-US" sz="2400" dirty="0"/>
              <a:t>23: 101-107.</a:t>
            </a:r>
          </a:p>
          <a:p>
            <a:pPr marL="0" indent="0">
              <a:buNone/>
            </a:pPr>
            <a:r>
              <a:rPr lang="en-US" sz="2400" dirty="0"/>
              <a:t>	</a:t>
            </a:r>
          </a:p>
          <a:p>
            <a:pPr marL="0" indent="0">
              <a:buNone/>
            </a:pPr>
            <a:r>
              <a:rPr lang="en-US" sz="2400" dirty="0"/>
              <a:t>	</a:t>
            </a:r>
            <a:r>
              <a:rPr lang="en-US" dirty="0"/>
              <a:t>His general models overlap with the core 	concepts I have been discussing.</a:t>
            </a:r>
          </a:p>
          <a:p>
            <a:pPr marL="0" indent="0">
              <a:buNone/>
            </a:pPr>
            <a:endParaRPr lang="en-US" sz="2400" dirty="0"/>
          </a:p>
        </p:txBody>
      </p:sp>
    </p:spTree>
    <p:extLst>
      <p:ext uri="{BB962C8B-B14F-4D97-AF65-F5344CB8AC3E}">
        <p14:creationId xmlns:p14="http://schemas.microsoft.com/office/powerpoint/2010/main" val="429397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Here’s a model for </a:t>
            </a:r>
            <a:r>
              <a:rPr lang="en-US" b="1" i="1" dirty="0"/>
              <a:t>homeostasis</a:t>
            </a:r>
          </a:p>
        </p:txBody>
      </p:sp>
      <p:pic>
        <p:nvPicPr>
          <p:cNvPr id="4" name="Content Placeholder 3" descr="homeostatic system iconic v.jpg"/>
          <p:cNvPicPr>
            <a:picLocks noGrp="1" noChangeAspect="1"/>
          </p:cNvPicPr>
          <p:nvPr>
            <p:ph idx="1"/>
          </p:nvPr>
        </p:nvPicPr>
        <p:blipFill rotWithShape="1">
          <a:blip r:embed="rId2">
            <a:extLst>
              <a:ext uri="{28A0092B-C50C-407E-A947-70E740481C1C}">
                <a14:useLocalDpi xmlns:a14="http://schemas.microsoft.com/office/drawing/2010/main" val="0"/>
              </a:ext>
            </a:extLst>
          </a:blip>
          <a:srcRect t="-9434" r="21746" b="-6430"/>
          <a:stretch/>
        </p:blipFill>
        <p:spPr>
          <a:xfrm>
            <a:off x="593279" y="1367795"/>
            <a:ext cx="7945471" cy="4956721"/>
          </a:xfrm>
          <a:ln w="19050" cmpd="sng">
            <a:solidFill>
              <a:schemeClr val="tx1"/>
            </a:solidFill>
          </a:ln>
        </p:spPr>
      </p:pic>
    </p:spTree>
    <p:extLst>
      <p:ext uri="{BB962C8B-B14F-4D97-AF65-F5344CB8AC3E}">
        <p14:creationId xmlns:p14="http://schemas.microsoft.com/office/powerpoint/2010/main" val="1520675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Core concepts are BIG!</a:t>
            </a:r>
          </a:p>
        </p:txBody>
      </p:sp>
      <p:pic>
        <p:nvPicPr>
          <p:cNvPr id="4" name="Content Placeholder 3" descr="core concepts are big.png"/>
          <p:cNvPicPr>
            <a:picLocks noGrp="1" noChangeAspect="1"/>
          </p:cNvPicPr>
          <p:nvPr>
            <p:ph idx="1"/>
          </p:nvPr>
        </p:nvPicPr>
        <p:blipFill>
          <a:blip r:embed="rId2">
            <a:extLst>
              <a:ext uri="{28A0092B-C50C-407E-A947-70E740481C1C}">
                <a14:useLocalDpi xmlns:a14="http://schemas.microsoft.com/office/drawing/2010/main" val="0"/>
              </a:ext>
            </a:extLst>
          </a:blip>
          <a:srcRect t="-9703" b="-9703"/>
          <a:stretch>
            <a:fillRect/>
          </a:stretch>
        </p:blipFill>
        <p:spPr>
          <a:xfrm>
            <a:off x="457200" y="1215717"/>
            <a:ext cx="8229600" cy="4525963"/>
          </a:xfrm>
        </p:spPr>
      </p:pic>
      <p:sp>
        <p:nvSpPr>
          <p:cNvPr id="3" name="TextBox 2"/>
          <p:cNvSpPr txBox="1"/>
          <p:nvPr/>
        </p:nvSpPr>
        <p:spPr>
          <a:xfrm>
            <a:off x="745736" y="5091435"/>
            <a:ext cx="7795267" cy="1569660"/>
          </a:xfrm>
          <a:prstGeom prst="rect">
            <a:avLst/>
          </a:prstGeom>
          <a:noFill/>
        </p:spPr>
        <p:txBody>
          <a:bodyPr wrap="square" rtlCol="0">
            <a:spAutoFit/>
          </a:bodyPr>
          <a:lstStyle/>
          <a:p>
            <a:r>
              <a:rPr lang="en-US" sz="3200" dirty="0"/>
              <a:t>These are the “component ideas” that make up the core concept of </a:t>
            </a:r>
            <a:r>
              <a:rPr lang="en-US" sz="3200" b="1" i="1" dirty="0"/>
              <a:t>homeostasis</a:t>
            </a:r>
            <a:r>
              <a:rPr lang="en-US" sz="3200" dirty="0"/>
              <a:t>.</a:t>
            </a:r>
          </a:p>
          <a:p>
            <a:endParaRPr lang="en-US" sz="3200" dirty="0"/>
          </a:p>
        </p:txBody>
      </p:sp>
    </p:spTree>
    <p:extLst>
      <p:ext uri="{BB962C8B-B14F-4D97-AF65-F5344CB8AC3E}">
        <p14:creationId xmlns:p14="http://schemas.microsoft.com/office/powerpoint/2010/main" val="2065139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Core concepts are BIG!</a:t>
            </a:r>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574047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Core concepts are BIG!</a:t>
            </a:r>
          </a:p>
        </p:txBody>
      </p:sp>
      <p:sp>
        <p:nvSpPr>
          <p:cNvPr id="3" name="Content Placeholder 2"/>
          <p:cNvSpPr>
            <a:spLocks noGrp="1"/>
          </p:cNvSpPr>
          <p:nvPr>
            <p:ph idx="1"/>
          </p:nvPr>
        </p:nvSpPr>
        <p:spPr/>
        <p:txBody>
          <a:bodyPr>
            <a:normAutofit/>
          </a:bodyPr>
          <a:lstStyle/>
          <a:p>
            <a:r>
              <a:rPr lang="en-US" dirty="0"/>
              <a:t>Understanding a core concept requires the user to understand all of the component ideas that make up the core concept.</a:t>
            </a:r>
            <a:endParaRPr lang="en-US" b="1" dirty="0">
              <a:solidFill>
                <a:srgbClr val="FF0000"/>
              </a:solidFill>
            </a:endParaRPr>
          </a:p>
        </p:txBody>
      </p:sp>
    </p:spTree>
    <p:extLst>
      <p:ext uri="{BB962C8B-B14F-4D97-AF65-F5344CB8AC3E}">
        <p14:creationId xmlns:p14="http://schemas.microsoft.com/office/powerpoint/2010/main" val="2450504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Core concepts are BIG!</a:t>
            </a:r>
          </a:p>
        </p:txBody>
      </p:sp>
      <p:sp>
        <p:nvSpPr>
          <p:cNvPr id="3" name="Content Placeholder 2"/>
          <p:cNvSpPr>
            <a:spLocks noGrp="1"/>
          </p:cNvSpPr>
          <p:nvPr>
            <p:ph idx="1"/>
          </p:nvPr>
        </p:nvSpPr>
        <p:spPr/>
        <p:txBody>
          <a:bodyPr>
            <a:normAutofit/>
          </a:bodyPr>
          <a:lstStyle/>
          <a:p>
            <a:r>
              <a:rPr lang="en-US" dirty="0"/>
              <a:t>Understanding a core concept requires the user to understand all of the component ideas that make up the core concept.</a:t>
            </a:r>
            <a:endParaRPr lang="en-US" b="1" dirty="0">
              <a:solidFill>
                <a:srgbClr val="FF0000"/>
              </a:solidFill>
            </a:endParaRPr>
          </a:p>
          <a:p>
            <a:r>
              <a:rPr lang="en-US" dirty="0"/>
              <a:t>Thus, it is essential that we systematically “unpack” a core concept to explicitly reveal its component parts.</a:t>
            </a:r>
          </a:p>
        </p:txBody>
      </p:sp>
    </p:spTree>
    <p:extLst>
      <p:ext uri="{BB962C8B-B14F-4D97-AF65-F5344CB8AC3E}">
        <p14:creationId xmlns:p14="http://schemas.microsoft.com/office/powerpoint/2010/main" val="1683137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Core concepts are BIG!</a:t>
            </a:r>
          </a:p>
        </p:txBody>
      </p:sp>
      <p:sp>
        <p:nvSpPr>
          <p:cNvPr id="3" name="Content Placeholder 2"/>
          <p:cNvSpPr>
            <a:spLocks noGrp="1"/>
          </p:cNvSpPr>
          <p:nvPr>
            <p:ph idx="1"/>
          </p:nvPr>
        </p:nvSpPr>
        <p:spPr/>
        <p:txBody>
          <a:bodyPr>
            <a:normAutofit/>
          </a:bodyPr>
          <a:lstStyle/>
          <a:p>
            <a:r>
              <a:rPr lang="en-US" dirty="0"/>
              <a:t>Understanding a core concept requires the user to understand all of the component ideas that make up the core concept.  </a:t>
            </a:r>
            <a:endParaRPr lang="en-US" b="1" dirty="0">
              <a:solidFill>
                <a:srgbClr val="FF0000"/>
              </a:solidFill>
            </a:endParaRPr>
          </a:p>
          <a:p>
            <a:r>
              <a:rPr lang="en-US" dirty="0"/>
              <a:t>Thus, it is essential that we systematically “unpack” a core concept to explicitly reveal its component parts.</a:t>
            </a:r>
          </a:p>
          <a:p>
            <a:r>
              <a:rPr lang="en-US" dirty="0"/>
              <a:t>The product of “unpacking” is a </a:t>
            </a:r>
            <a:r>
              <a:rPr lang="en-US" b="1" i="1" dirty="0"/>
              <a:t>conceptual framework (CF).</a:t>
            </a:r>
          </a:p>
        </p:txBody>
      </p:sp>
    </p:spTree>
    <p:extLst>
      <p:ext uri="{BB962C8B-B14F-4D97-AF65-F5344CB8AC3E}">
        <p14:creationId xmlns:p14="http://schemas.microsoft.com/office/powerpoint/2010/main" val="283326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Acknowledgements</a:t>
            </a:r>
          </a:p>
        </p:txBody>
      </p:sp>
      <p:sp>
        <p:nvSpPr>
          <p:cNvPr id="2" name="Content Placeholder 1"/>
          <p:cNvSpPr>
            <a:spLocks noGrp="1"/>
          </p:cNvSpPr>
          <p:nvPr>
            <p:ph idx="1"/>
          </p:nvPr>
        </p:nvSpPr>
        <p:spPr>
          <a:xfrm>
            <a:off x="872067" y="1478201"/>
            <a:ext cx="7408333" cy="5101315"/>
          </a:xfrm>
        </p:spPr>
        <p:txBody>
          <a:bodyPr>
            <a:normAutofit/>
          </a:bodyPr>
          <a:lstStyle/>
          <a:p>
            <a:pPr marL="0" indent="0" algn="ctr">
              <a:buNone/>
            </a:pPr>
            <a:r>
              <a:rPr lang="en-US" b="1" i="1" u="sng" dirty="0">
                <a:solidFill>
                  <a:schemeClr val="tx1"/>
                </a:solidFill>
              </a:rPr>
              <a:t>THE CORE CONCEPTS </a:t>
            </a:r>
            <a:r>
              <a:rPr lang="en-US" b="1" i="1" u="sng" dirty="0"/>
              <a:t>GROUP</a:t>
            </a:r>
            <a:endParaRPr lang="en-US" b="1" i="1" u="sng" dirty="0">
              <a:solidFill>
                <a:schemeClr val="tx1"/>
              </a:solidFill>
            </a:endParaRPr>
          </a:p>
          <a:p>
            <a:pPr marL="0" indent="0" algn="ctr">
              <a:buNone/>
            </a:pPr>
            <a:r>
              <a:rPr lang="en-US" dirty="0">
                <a:solidFill>
                  <a:schemeClr val="tx1"/>
                </a:solidFill>
              </a:rPr>
              <a:t>Joel Michael</a:t>
            </a:r>
          </a:p>
          <a:p>
            <a:pPr marL="0" indent="0" algn="ctr">
              <a:buNone/>
            </a:pPr>
            <a:r>
              <a:rPr lang="en-US" dirty="0">
                <a:solidFill>
                  <a:schemeClr val="tx1"/>
                </a:solidFill>
              </a:rPr>
              <a:t>Jenny McFarland</a:t>
            </a:r>
          </a:p>
          <a:p>
            <a:pPr marL="0" indent="0" algn="ctr">
              <a:buNone/>
            </a:pPr>
            <a:r>
              <a:rPr lang="en-US" dirty="0">
                <a:solidFill>
                  <a:schemeClr val="tx1"/>
                </a:solidFill>
              </a:rPr>
              <a:t>Harold Modell</a:t>
            </a:r>
          </a:p>
          <a:p>
            <a:pPr marL="0" indent="0" algn="ctr">
              <a:buNone/>
            </a:pPr>
            <a:r>
              <a:rPr lang="en-US" dirty="0">
                <a:solidFill>
                  <a:schemeClr val="tx1"/>
                </a:solidFill>
              </a:rPr>
              <a:t>Mary Pat </a:t>
            </a:r>
            <a:r>
              <a:rPr lang="en-US" dirty="0" err="1">
                <a:solidFill>
                  <a:schemeClr val="tx1"/>
                </a:solidFill>
              </a:rPr>
              <a:t>Wenderoth</a:t>
            </a:r>
            <a:endParaRPr lang="en-US" dirty="0">
              <a:solidFill>
                <a:schemeClr val="tx1"/>
              </a:solidFill>
            </a:endParaRPr>
          </a:p>
          <a:p>
            <a:pPr marL="0" indent="0" algn="ctr">
              <a:buNone/>
            </a:pPr>
            <a:r>
              <a:rPr lang="en-US" dirty="0">
                <a:solidFill>
                  <a:schemeClr val="tx1"/>
                </a:solidFill>
              </a:rPr>
              <a:t>Bill Cliff</a:t>
            </a:r>
          </a:p>
          <a:p>
            <a:pPr marL="0" indent="0" algn="ctr">
              <a:buNone/>
            </a:pPr>
            <a:r>
              <a:rPr lang="en-US" dirty="0">
                <a:solidFill>
                  <a:schemeClr val="tx1"/>
                </a:solidFill>
              </a:rPr>
              <a:t>Ann Wright</a:t>
            </a:r>
          </a:p>
          <a:p>
            <a:pPr marL="0" indent="0" algn="ctr">
              <a:buNone/>
            </a:pPr>
            <a:endParaRPr lang="en-US" sz="4000" dirty="0">
              <a:solidFill>
                <a:schemeClr val="tx1"/>
              </a:solidFill>
            </a:endParaRPr>
          </a:p>
          <a:p>
            <a:pPr marL="0" indent="0" algn="ctr">
              <a:buNone/>
            </a:pPr>
            <a:endParaRPr lang="en-US" sz="4000" dirty="0">
              <a:solidFill>
                <a:schemeClr val="tx1"/>
              </a:solidFill>
            </a:endParaRPr>
          </a:p>
          <a:p>
            <a:pPr marL="0" indent="0">
              <a:buNone/>
            </a:pPr>
            <a:endParaRPr lang="en-US" dirty="0"/>
          </a:p>
        </p:txBody>
      </p:sp>
    </p:spTree>
    <p:extLst>
      <p:ext uri="{BB962C8B-B14F-4D97-AF65-F5344CB8AC3E}">
        <p14:creationId xmlns:p14="http://schemas.microsoft.com/office/powerpoint/2010/main" val="1949375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Conceptual frameworks: opening up a core concept</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87850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7821"/>
            <a:ext cx="8229600" cy="4753560"/>
          </a:xfrm>
        </p:spPr>
        <p:txBody>
          <a:bodyPr>
            <a:noAutofit/>
          </a:bodyPr>
          <a:lstStyle/>
          <a:p>
            <a:pPr marL="0" indent="0">
              <a:buNone/>
            </a:pPr>
            <a:r>
              <a:rPr lang="en-US" sz="2400" b="1" dirty="0"/>
              <a:t>CM2</a:t>
            </a:r>
            <a:r>
              <a:rPr lang="en-US" sz="2400" dirty="0"/>
              <a:t>:  The cell membrane participates in a variety of mechanisms that maintain the integrity of cells . . . . . .</a:t>
            </a:r>
          </a:p>
          <a:p>
            <a:pPr marL="0" indent="0">
              <a:buNone/>
            </a:pPr>
            <a:r>
              <a:rPr lang="en-US" sz="2400" dirty="0"/>
              <a:t> 		</a:t>
            </a:r>
            <a:r>
              <a:rPr lang="en-US" sz="2400" b="1" dirty="0"/>
              <a:t>CM2.1</a:t>
            </a:r>
            <a:r>
              <a:rPr lang="en-US" sz="2400" dirty="0"/>
              <a:t> . . . . . . . . </a:t>
            </a:r>
          </a:p>
          <a:p>
            <a:pPr marL="0" indent="0">
              <a:buNone/>
            </a:pPr>
            <a:r>
              <a:rPr lang="en-US" sz="2400" dirty="0"/>
              <a:t>		</a:t>
            </a:r>
            <a:r>
              <a:rPr lang="en-US" sz="2400" b="1" dirty="0"/>
              <a:t>CM2.2</a:t>
            </a:r>
            <a:r>
              <a:rPr lang="en-US" sz="2400" dirty="0"/>
              <a:t>  The cell membrane helps to determine solute 			concentrations inside the cell . . . . . . </a:t>
            </a:r>
          </a:p>
          <a:p>
            <a:pPr marL="457200" lvl="1" indent="0">
              <a:buNone/>
            </a:pPr>
            <a:r>
              <a:rPr lang="en-US" sz="2400" dirty="0"/>
              <a:t>			</a:t>
            </a:r>
            <a:r>
              <a:rPr lang="en-US" sz="2400" b="1" dirty="0"/>
              <a:t>CM2.2.1</a:t>
            </a:r>
            <a:r>
              <a:rPr lang="en-US" sz="2400" dirty="0"/>
              <a:t> . . . . .. . . </a:t>
            </a:r>
          </a:p>
          <a:p>
            <a:pPr marL="457200" lvl="1" indent="0">
              <a:buNone/>
            </a:pPr>
            <a:r>
              <a:rPr lang="en-US" sz="2400" dirty="0"/>
              <a:t>			</a:t>
            </a:r>
            <a:r>
              <a:rPr lang="en-US" sz="2400" b="1" dirty="0"/>
              <a:t>CM2.2.2</a:t>
            </a:r>
            <a:r>
              <a:rPr lang="en-US" sz="2400" dirty="0"/>
              <a:t> Water and water-soluble substances 				(ions, most organic molecules) can only cross 				the membrane via mechanisms . . . . . .</a:t>
            </a:r>
          </a:p>
          <a:p>
            <a:pPr marL="1371600" lvl="3" indent="0">
              <a:buNone/>
            </a:pPr>
            <a:r>
              <a:rPr lang="en-US" sz="2400" dirty="0"/>
              <a:t>		</a:t>
            </a:r>
            <a:r>
              <a:rPr lang="en-US" sz="2400" b="1" dirty="0"/>
              <a:t>CM2.2.2.1</a:t>
            </a:r>
            <a:r>
              <a:rPr lang="en-US" sz="2400" dirty="0"/>
              <a:t>  Water and some ions traverse the 		membrane by passive diffusion down . . . . .</a:t>
            </a:r>
          </a:p>
        </p:txBody>
      </p:sp>
      <p:sp>
        <p:nvSpPr>
          <p:cNvPr id="4" name="TextBox 3"/>
          <p:cNvSpPr txBox="1"/>
          <p:nvPr/>
        </p:nvSpPr>
        <p:spPr>
          <a:xfrm>
            <a:off x="1270081" y="699053"/>
            <a:ext cx="6793185" cy="707886"/>
          </a:xfrm>
          <a:prstGeom prst="rect">
            <a:avLst/>
          </a:prstGeom>
          <a:noFill/>
        </p:spPr>
        <p:txBody>
          <a:bodyPr wrap="square" rtlCol="0">
            <a:spAutoFit/>
          </a:bodyPr>
          <a:lstStyle/>
          <a:p>
            <a:pPr algn="ctr"/>
            <a:r>
              <a:rPr lang="en-US" sz="4000" b="1" dirty="0"/>
              <a:t>CF for </a:t>
            </a:r>
            <a:r>
              <a:rPr lang="en-US" sz="4000" b="1" i="1" dirty="0"/>
              <a:t>cell membrane</a:t>
            </a:r>
          </a:p>
        </p:txBody>
      </p:sp>
      <p:sp>
        <p:nvSpPr>
          <p:cNvPr id="2" name="TextBox 1"/>
          <p:cNvSpPr txBox="1"/>
          <p:nvPr/>
        </p:nvSpPr>
        <p:spPr>
          <a:xfrm>
            <a:off x="249472" y="5441571"/>
            <a:ext cx="2063814" cy="1200328"/>
          </a:xfrm>
          <a:prstGeom prst="rect">
            <a:avLst/>
          </a:prstGeom>
          <a:noFill/>
          <a:ln w="19050" cmpd="sng">
            <a:solidFill>
              <a:srgbClr val="FF0000"/>
            </a:solidFill>
          </a:ln>
        </p:spPr>
        <p:txBody>
          <a:bodyPr wrap="square" rtlCol="0">
            <a:spAutoFit/>
          </a:bodyPr>
          <a:lstStyle/>
          <a:p>
            <a:r>
              <a:rPr lang="en-US" sz="2400" b="1" dirty="0">
                <a:solidFill>
                  <a:srgbClr val="FF0000"/>
                </a:solidFill>
              </a:rPr>
              <a:t>6 components of a CF made up of 27 items</a:t>
            </a:r>
          </a:p>
        </p:txBody>
      </p:sp>
    </p:spTree>
    <p:extLst>
      <p:ext uri="{BB962C8B-B14F-4D97-AF65-F5344CB8AC3E}">
        <p14:creationId xmlns:p14="http://schemas.microsoft.com/office/powerpoint/2010/main" val="1241069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0000FF"/>
                </a:solidFill>
              </a:rPr>
              <a:t>CORE CONCEPTS &amp; THE KNOWLEDGE EXPLOSION</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4170" b="4170"/>
          <a:stretch>
            <a:fillRect/>
          </a:stretch>
        </p:blipFill>
        <p:spPr bwMode="auto">
          <a:xfrm>
            <a:off x="457201" y="1838341"/>
            <a:ext cx="2661200" cy="1495677"/>
          </a:xfrm>
          <a:prstGeom prst="rect">
            <a:avLst/>
          </a:prstGeom>
          <a:noFill/>
          <a:ln>
            <a:noFill/>
          </a:ln>
        </p:spPr>
      </p:pic>
      <p:pic>
        <p:nvPicPr>
          <p:cNvPr id="5" name="Content Placeholder 3" descr="mage result for knowledge explosion"/>
          <p:cNvPicPr>
            <a:picLocks/>
          </p:cNvPicPr>
          <p:nvPr/>
        </p:nvPicPr>
        <p:blipFill rotWithShape="1">
          <a:blip r:embed="rId3">
            <a:extLst>
              <a:ext uri="{28A0092B-C50C-407E-A947-70E740481C1C}">
                <a14:useLocalDpi xmlns:a14="http://schemas.microsoft.com/office/drawing/2010/main" val="0"/>
              </a:ext>
            </a:extLst>
          </a:blip>
          <a:srcRect l="-20" r="-325"/>
          <a:stretch/>
        </p:blipFill>
        <p:spPr bwMode="auto">
          <a:xfrm>
            <a:off x="6294136" y="4469261"/>
            <a:ext cx="1813705" cy="2187442"/>
          </a:xfrm>
          <a:prstGeom prst="rect">
            <a:avLst/>
          </a:prstGeom>
          <a:noFill/>
          <a:ln>
            <a:noFill/>
          </a:ln>
        </p:spPr>
      </p:pic>
      <p:sp>
        <p:nvSpPr>
          <p:cNvPr id="9" name="Bent Arrow 8"/>
          <p:cNvSpPr/>
          <p:nvPr/>
        </p:nvSpPr>
        <p:spPr>
          <a:xfrm rot="5400000">
            <a:off x="4807965" y="1496938"/>
            <a:ext cx="1995811" cy="3560693"/>
          </a:xfrm>
          <a:prstGeom prst="bentArrow">
            <a:avLst>
              <a:gd name="adj1" fmla="val 25000"/>
              <a:gd name="adj2" fmla="val 25926"/>
              <a:gd name="adj3" fmla="val 25000"/>
              <a:gd name="adj4" fmla="val 43750"/>
            </a:avLst>
          </a:prstGeom>
          <a:scene3d>
            <a:camera prst="orthographicFront">
              <a:rot lat="0" lon="21299999"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513176" y="2298029"/>
            <a:ext cx="1624814" cy="461665"/>
          </a:xfrm>
          <a:prstGeom prst="rect">
            <a:avLst/>
          </a:prstGeom>
          <a:solidFill>
            <a:srgbClr val="FFFFFF"/>
          </a:solidFill>
        </p:spPr>
        <p:txBody>
          <a:bodyPr wrap="none" rtlCol="0">
            <a:spAutoFit/>
          </a:bodyPr>
          <a:lstStyle/>
          <a:p>
            <a:r>
              <a:rPr lang="en-US" sz="2400" dirty="0">
                <a:solidFill>
                  <a:srgbClr val="FF0000"/>
                </a:solidFill>
              </a:rPr>
              <a:t>Mitigation?</a:t>
            </a:r>
          </a:p>
        </p:txBody>
      </p:sp>
    </p:spTree>
    <p:extLst>
      <p:ext uri="{BB962C8B-B14F-4D97-AF65-F5344CB8AC3E}">
        <p14:creationId xmlns:p14="http://schemas.microsoft.com/office/powerpoint/2010/main" val="458422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Core concepts and the info explosion</a:t>
            </a:r>
          </a:p>
        </p:txBody>
      </p:sp>
      <p:sp>
        <p:nvSpPr>
          <p:cNvPr id="3" name="Content Placeholder 2"/>
          <p:cNvSpPr>
            <a:spLocks noGrp="1"/>
          </p:cNvSpPr>
          <p:nvPr>
            <p:ph idx="1"/>
          </p:nvPr>
        </p:nvSpPr>
        <p:spPr/>
        <p:txBody>
          <a:bodyPr>
            <a:noAutofit/>
          </a:bodyPr>
          <a:lstStyle/>
          <a:p>
            <a:r>
              <a:rPr lang="en-US" dirty="0"/>
              <a:t>In organizing and planning our courses, a focus on the </a:t>
            </a:r>
            <a:r>
              <a:rPr lang="en-US" b="1" i="1" dirty="0"/>
              <a:t>core concepts</a:t>
            </a:r>
            <a:r>
              <a:rPr lang="en-US" dirty="0"/>
              <a:t> of physiology may provide at least a partial solution to the problem of students learning all they need to learn in the limited time available to them.</a:t>
            </a:r>
          </a:p>
        </p:txBody>
      </p:sp>
    </p:spTree>
    <p:extLst>
      <p:ext uri="{BB962C8B-B14F-4D97-AF65-F5344CB8AC3E}">
        <p14:creationId xmlns:p14="http://schemas.microsoft.com/office/powerpoint/2010/main" val="3544344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Core concepts and the info explosion</a:t>
            </a:r>
          </a:p>
        </p:txBody>
      </p:sp>
      <p:sp>
        <p:nvSpPr>
          <p:cNvPr id="3" name="Content Placeholder 2"/>
          <p:cNvSpPr>
            <a:spLocks noGrp="1"/>
          </p:cNvSpPr>
          <p:nvPr>
            <p:ph idx="1"/>
          </p:nvPr>
        </p:nvSpPr>
        <p:spPr/>
        <p:txBody>
          <a:bodyPr>
            <a:noAutofit/>
          </a:bodyPr>
          <a:lstStyle/>
          <a:p>
            <a:r>
              <a:rPr lang="en-US" dirty="0"/>
              <a:t>In organizing and planning our courses, a focus on the </a:t>
            </a:r>
            <a:r>
              <a:rPr lang="en-US" b="1" i="1" dirty="0"/>
              <a:t>core concepts</a:t>
            </a:r>
            <a:r>
              <a:rPr lang="en-US" dirty="0"/>
              <a:t> of physiology may provide at least a partial solution to the problem of students learning all they need to learn in the limited time available to them.</a:t>
            </a:r>
          </a:p>
          <a:p>
            <a:r>
              <a:rPr lang="en-US" dirty="0"/>
              <a:t>It provides teachers a way to make decisions about what to teach and what not to teach.</a:t>
            </a:r>
          </a:p>
        </p:txBody>
      </p:sp>
    </p:spTree>
    <p:extLst>
      <p:ext uri="{BB962C8B-B14F-4D97-AF65-F5344CB8AC3E}">
        <p14:creationId xmlns:p14="http://schemas.microsoft.com/office/powerpoint/2010/main" val="13626855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Core concepts and the info explosion</a:t>
            </a:r>
          </a:p>
        </p:txBody>
      </p:sp>
      <p:sp>
        <p:nvSpPr>
          <p:cNvPr id="3" name="Content Placeholder 2"/>
          <p:cNvSpPr>
            <a:spLocks noGrp="1"/>
          </p:cNvSpPr>
          <p:nvPr>
            <p:ph idx="1"/>
          </p:nvPr>
        </p:nvSpPr>
        <p:spPr/>
        <p:txBody>
          <a:bodyPr>
            <a:noAutofit/>
          </a:bodyPr>
          <a:lstStyle/>
          <a:p>
            <a:r>
              <a:rPr lang="en-US" dirty="0"/>
              <a:t>In organizing and planning our courses, a focus on the </a:t>
            </a:r>
            <a:r>
              <a:rPr lang="en-US" b="1" i="1" dirty="0"/>
              <a:t>core concepts</a:t>
            </a:r>
            <a:r>
              <a:rPr lang="en-US" dirty="0"/>
              <a:t> of physiology may provide at least a partial solution to the problem of students learning all they need to learn in the limited time available to them.</a:t>
            </a:r>
          </a:p>
          <a:p>
            <a:r>
              <a:rPr lang="en-US" dirty="0"/>
              <a:t>It provides teachers a way to make decisions about what to teach and what not to teach.</a:t>
            </a:r>
          </a:p>
          <a:p>
            <a:r>
              <a:rPr lang="en-US" dirty="0"/>
              <a:t>It offers students tools to make their learning “more efficient.”</a:t>
            </a:r>
          </a:p>
        </p:txBody>
      </p:sp>
    </p:spTree>
    <p:extLst>
      <p:ext uri="{BB962C8B-B14F-4D97-AF65-F5344CB8AC3E}">
        <p14:creationId xmlns:p14="http://schemas.microsoft.com/office/powerpoint/2010/main" val="4132697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should they know (1)?</a:t>
            </a:r>
          </a:p>
        </p:txBody>
      </p:sp>
      <p:sp>
        <p:nvSpPr>
          <p:cNvPr id="3" name="Content Placeholder 2"/>
          <p:cNvSpPr>
            <a:spLocks noGrp="1"/>
          </p:cNvSpPr>
          <p:nvPr>
            <p:ph idx="1"/>
          </p:nvPr>
        </p:nvSpPr>
        <p:spPr/>
        <p:txBody>
          <a:bodyPr>
            <a:normAutofit lnSpcReduction="10000"/>
          </a:bodyPr>
          <a:lstStyle/>
          <a:p>
            <a:r>
              <a:rPr lang="en-US" dirty="0"/>
              <a:t>What do (or did) I want my students, first year med students, to remember five years after they took my class?</a:t>
            </a:r>
          </a:p>
          <a:p>
            <a:r>
              <a:rPr lang="en-US" dirty="0"/>
              <a:t>I want them to remember </a:t>
            </a:r>
            <a:r>
              <a:rPr lang="en-US" b="1" i="1" dirty="0"/>
              <a:t>homeostasis</a:t>
            </a:r>
            <a:r>
              <a:rPr lang="en-US" dirty="0"/>
              <a:t>, the general process that regulates the state of the internal environment.</a:t>
            </a:r>
          </a:p>
          <a:p>
            <a:r>
              <a:rPr lang="en-US" dirty="0"/>
              <a:t>It probably doesn’t matter if they remember the </a:t>
            </a:r>
            <a:r>
              <a:rPr lang="en-US" b="1" i="1" u="sng" dirty="0"/>
              <a:t>details</a:t>
            </a:r>
            <a:r>
              <a:rPr lang="en-US" dirty="0"/>
              <a:t> about the difference between carotid and the aortic baroreceptors.</a:t>
            </a:r>
          </a:p>
        </p:txBody>
      </p:sp>
    </p:spTree>
    <p:extLst>
      <p:ext uri="{BB962C8B-B14F-4D97-AF65-F5344CB8AC3E}">
        <p14:creationId xmlns:p14="http://schemas.microsoft.com/office/powerpoint/2010/main" val="3168093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should they know (2)?</a:t>
            </a:r>
          </a:p>
        </p:txBody>
      </p:sp>
      <p:sp>
        <p:nvSpPr>
          <p:cNvPr id="3" name="Content Placeholder 2"/>
          <p:cNvSpPr>
            <a:spLocks noGrp="1"/>
          </p:cNvSpPr>
          <p:nvPr>
            <p:ph idx="1"/>
          </p:nvPr>
        </p:nvSpPr>
        <p:spPr/>
        <p:txBody>
          <a:bodyPr/>
          <a:lstStyle/>
          <a:p>
            <a:r>
              <a:rPr lang="en-US" dirty="0"/>
              <a:t>I want them to remember the </a:t>
            </a:r>
            <a:r>
              <a:rPr lang="en-US" b="1" i="1" dirty="0"/>
              <a:t>cell-cell communications</a:t>
            </a:r>
            <a:r>
              <a:rPr lang="en-US" dirty="0"/>
              <a:t> mechanisms present in  endocrine and neural systems,</a:t>
            </a:r>
          </a:p>
          <a:p>
            <a:r>
              <a:rPr lang="en-US" dirty="0"/>
              <a:t> even if they don’t remember of the </a:t>
            </a:r>
            <a:r>
              <a:rPr lang="en-US" b="1" i="1" u="sng" dirty="0"/>
              <a:t>details</a:t>
            </a:r>
            <a:r>
              <a:rPr lang="en-US" dirty="0"/>
              <a:t> of the second messenger pathways activated by epinephrine. </a:t>
            </a:r>
          </a:p>
        </p:txBody>
      </p:sp>
    </p:spTree>
    <p:extLst>
      <p:ext uri="{BB962C8B-B14F-4D97-AF65-F5344CB8AC3E}">
        <p14:creationId xmlns:p14="http://schemas.microsoft.com/office/powerpoint/2010/main" val="18010771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the </a:t>
            </a:r>
            <a:r>
              <a:rPr lang="en-US" b="1" i="1" u="sng" dirty="0"/>
              <a:t>details</a:t>
            </a:r>
            <a:r>
              <a:rPr lang="en-US" dirty="0"/>
              <a:t>?</a:t>
            </a:r>
          </a:p>
        </p:txBody>
      </p:sp>
      <p:sp>
        <p:nvSpPr>
          <p:cNvPr id="3" name="Content Placeholder 2"/>
          <p:cNvSpPr>
            <a:spLocks noGrp="1"/>
          </p:cNvSpPr>
          <p:nvPr>
            <p:ph idx="1"/>
          </p:nvPr>
        </p:nvSpPr>
        <p:spPr/>
        <p:txBody>
          <a:bodyPr/>
          <a:lstStyle/>
          <a:p>
            <a:r>
              <a:rPr lang="en-US" dirty="0"/>
              <a:t>How would I define, if only for myself, what details the students don’t need to remember?</a:t>
            </a:r>
          </a:p>
          <a:p>
            <a:r>
              <a:rPr lang="en-US" dirty="0"/>
              <a:t>Art Vander talked about “layers” of knowledge and I think that a conceptual framework can reveal the layers in a very explicit way.</a:t>
            </a:r>
          </a:p>
        </p:txBody>
      </p:sp>
    </p:spTree>
    <p:extLst>
      <p:ext uri="{BB962C8B-B14F-4D97-AF65-F5344CB8AC3E}">
        <p14:creationId xmlns:p14="http://schemas.microsoft.com/office/powerpoint/2010/main" val="18576310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should they know?</a:t>
            </a:r>
          </a:p>
        </p:txBody>
      </p:sp>
      <p:pic>
        <p:nvPicPr>
          <p:cNvPr id="4" name="Content Placeholder 3" descr="CF CM skeleton v2.png"/>
          <p:cNvPicPr>
            <a:picLocks noGrp="1" noChangeAspect="1"/>
          </p:cNvPicPr>
          <p:nvPr>
            <p:ph idx="1"/>
          </p:nvPr>
        </p:nvPicPr>
        <p:blipFill>
          <a:blip r:embed="rId2">
            <a:extLst>
              <a:ext uri="{28A0092B-C50C-407E-A947-70E740481C1C}">
                <a14:useLocalDpi xmlns:a14="http://schemas.microsoft.com/office/drawing/2010/main" val="0"/>
              </a:ext>
            </a:extLst>
          </a:blip>
          <a:srcRect t="-28669" b="-28669"/>
          <a:stretch>
            <a:fillRect/>
          </a:stretch>
        </p:blipFill>
        <p:spPr/>
      </p:pic>
      <p:sp>
        <p:nvSpPr>
          <p:cNvPr id="3" name="Right Arrow 2"/>
          <p:cNvSpPr/>
          <p:nvPr/>
        </p:nvSpPr>
        <p:spPr>
          <a:xfrm>
            <a:off x="104871" y="3903043"/>
            <a:ext cx="477736" cy="23301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67126" y="6314778"/>
            <a:ext cx="4684151" cy="523220"/>
          </a:xfrm>
          <a:prstGeom prst="rect">
            <a:avLst/>
          </a:prstGeom>
          <a:noFill/>
        </p:spPr>
        <p:txBody>
          <a:bodyPr wrap="square" rtlCol="0">
            <a:spAutoFit/>
          </a:bodyPr>
          <a:lstStyle/>
          <a:p>
            <a:r>
              <a:rPr lang="en-US" sz="2800" b="1" dirty="0">
                <a:solidFill>
                  <a:srgbClr val="FF0000"/>
                </a:solidFill>
              </a:rPr>
              <a:t>Introductory course</a:t>
            </a:r>
          </a:p>
        </p:txBody>
      </p:sp>
      <p:sp>
        <p:nvSpPr>
          <p:cNvPr id="7" name="Right Arrow 6"/>
          <p:cNvSpPr/>
          <p:nvPr/>
        </p:nvSpPr>
        <p:spPr>
          <a:xfrm>
            <a:off x="104871" y="3391343"/>
            <a:ext cx="477736" cy="23301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10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Acknowledgements</a:t>
            </a:r>
          </a:p>
        </p:txBody>
      </p:sp>
      <p:sp>
        <p:nvSpPr>
          <p:cNvPr id="2" name="Content Placeholder 1"/>
          <p:cNvSpPr>
            <a:spLocks noGrp="1"/>
          </p:cNvSpPr>
          <p:nvPr>
            <p:ph idx="1"/>
          </p:nvPr>
        </p:nvSpPr>
        <p:spPr>
          <a:xfrm>
            <a:off x="872067" y="1478201"/>
            <a:ext cx="7408333" cy="5101315"/>
          </a:xfrm>
        </p:spPr>
        <p:txBody>
          <a:bodyPr>
            <a:normAutofit/>
          </a:bodyPr>
          <a:lstStyle/>
          <a:p>
            <a:pPr marL="0" indent="0" algn="ctr">
              <a:buNone/>
            </a:pPr>
            <a:r>
              <a:rPr lang="en-US" b="1" i="1" u="sng" dirty="0">
                <a:solidFill>
                  <a:schemeClr val="tx1"/>
                </a:solidFill>
              </a:rPr>
              <a:t>THE CORE CONCEPTS GROUP</a:t>
            </a:r>
          </a:p>
          <a:p>
            <a:pPr marL="0" indent="0" algn="ctr">
              <a:buNone/>
            </a:pPr>
            <a:r>
              <a:rPr lang="en-US" dirty="0">
                <a:solidFill>
                  <a:schemeClr val="tx1"/>
                </a:solidFill>
              </a:rPr>
              <a:t>Joel Michael</a:t>
            </a:r>
          </a:p>
          <a:p>
            <a:pPr marL="0" indent="0" algn="ctr">
              <a:buNone/>
            </a:pPr>
            <a:r>
              <a:rPr lang="en-US" dirty="0">
                <a:solidFill>
                  <a:schemeClr val="tx1"/>
                </a:solidFill>
              </a:rPr>
              <a:t>Jenny McFarland</a:t>
            </a:r>
          </a:p>
          <a:p>
            <a:pPr marL="0" indent="0" algn="ctr">
              <a:buNone/>
            </a:pPr>
            <a:r>
              <a:rPr lang="en-US" dirty="0">
                <a:solidFill>
                  <a:schemeClr val="tx1"/>
                </a:solidFill>
              </a:rPr>
              <a:t>Harold Modell</a:t>
            </a:r>
          </a:p>
          <a:p>
            <a:pPr marL="0" indent="0" algn="ctr">
              <a:buNone/>
            </a:pPr>
            <a:r>
              <a:rPr lang="en-US" dirty="0">
                <a:solidFill>
                  <a:schemeClr val="tx1"/>
                </a:solidFill>
              </a:rPr>
              <a:t>Mary Pat </a:t>
            </a:r>
            <a:r>
              <a:rPr lang="en-US" dirty="0" err="1">
                <a:solidFill>
                  <a:schemeClr val="tx1"/>
                </a:solidFill>
              </a:rPr>
              <a:t>Wenderoth</a:t>
            </a:r>
            <a:endParaRPr lang="en-US" dirty="0">
              <a:solidFill>
                <a:schemeClr val="tx1"/>
              </a:solidFill>
            </a:endParaRPr>
          </a:p>
          <a:p>
            <a:pPr marL="0" indent="0" algn="ctr">
              <a:buNone/>
            </a:pPr>
            <a:r>
              <a:rPr lang="en-US" dirty="0">
                <a:solidFill>
                  <a:schemeClr val="tx1"/>
                </a:solidFill>
              </a:rPr>
              <a:t>Bill Cliff</a:t>
            </a:r>
          </a:p>
          <a:p>
            <a:pPr marL="0" indent="0" algn="ctr">
              <a:buNone/>
            </a:pPr>
            <a:r>
              <a:rPr lang="en-US" dirty="0">
                <a:solidFill>
                  <a:schemeClr val="tx1"/>
                </a:solidFill>
              </a:rPr>
              <a:t>Ann Wright</a:t>
            </a:r>
          </a:p>
          <a:p>
            <a:pPr marL="0" indent="0" algn="ctr">
              <a:buNone/>
            </a:pPr>
            <a:r>
              <a:rPr lang="en-US" b="1" i="1" u="sng" dirty="0">
                <a:solidFill>
                  <a:schemeClr val="tx1"/>
                </a:solidFill>
              </a:rPr>
              <a:t>National Science Foundation</a:t>
            </a:r>
          </a:p>
          <a:p>
            <a:pPr marL="0" indent="0" algn="ctr">
              <a:buNone/>
            </a:pPr>
            <a:endParaRPr lang="en-US" sz="4000" dirty="0">
              <a:solidFill>
                <a:schemeClr val="tx1"/>
              </a:solidFill>
            </a:endParaRPr>
          </a:p>
          <a:p>
            <a:pPr marL="0" indent="0" algn="ctr">
              <a:buNone/>
            </a:pPr>
            <a:endParaRPr lang="en-US" sz="4000" dirty="0">
              <a:solidFill>
                <a:schemeClr val="tx1"/>
              </a:solidFill>
            </a:endParaRPr>
          </a:p>
          <a:p>
            <a:pPr marL="0" indent="0">
              <a:buNone/>
            </a:pPr>
            <a:endParaRPr lang="en-US" dirty="0"/>
          </a:p>
        </p:txBody>
      </p:sp>
    </p:spTree>
    <p:extLst>
      <p:ext uri="{BB962C8B-B14F-4D97-AF65-F5344CB8AC3E}">
        <p14:creationId xmlns:p14="http://schemas.microsoft.com/office/powerpoint/2010/main" val="22268857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should they know?</a:t>
            </a:r>
          </a:p>
        </p:txBody>
      </p:sp>
      <p:pic>
        <p:nvPicPr>
          <p:cNvPr id="4" name="Content Placeholder 3" descr="CF CM skeleton v2.png"/>
          <p:cNvPicPr>
            <a:picLocks noGrp="1" noChangeAspect="1"/>
          </p:cNvPicPr>
          <p:nvPr>
            <p:ph idx="1"/>
          </p:nvPr>
        </p:nvPicPr>
        <p:blipFill>
          <a:blip r:embed="rId2">
            <a:extLst>
              <a:ext uri="{28A0092B-C50C-407E-A947-70E740481C1C}">
                <a14:useLocalDpi xmlns:a14="http://schemas.microsoft.com/office/drawing/2010/main" val="0"/>
              </a:ext>
            </a:extLst>
          </a:blip>
          <a:srcRect t="-28669" b="-28669"/>
          <a:stretch>
            <a:fillRect/>
          </a:stretch>
        </p:blipFill>
        <p:spPr/>
      </p:pic>
      <p:sp>
        <p:nvSpPr>
          <p:cNvPr id="5" name="Right Arrow 4"/>
          <p:cNvSpPr/>
          <p:nvPr/>
        </p:nvSpPr>
        <p:spPr>
          <a:xfrm>
            <a:off x="129099" y="4463228"/>
            <a:ext cx="477736" cy="23301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67126" y="6314778"/>
            <a:ext cx="4684151" cy="523220"/>
          </a:xfrm>
          <a:prstGeom prst="rect">
            <a:avLst/>
          </a:prstGeom>
          <a:noFill/>
        </p:spPr>
        <p:txBody>
          <a:bodyPr wrap="square" rtlCol="0">
            <a:spAutoFit/>
          </a:bodyPr>
          <a:lstStyle/>
          <a:p>
            <a:r>
              <a:rPr lang="en-US" sz="2800" b="1" dirty="0">
                <a:solidFill>
                  <a:srgbClr val="FF0000"/>
                </a:solidFill>
              </a:rPr>
              <a:t>Intermediate course</a:t>
            </a:r>
          </a:p>
        </p:txBody>
      </p:sp>
      <p:sp>
        <p:nvSpPr>
          <p:cNvPr id="7" name="Right Arrow 6"/>
          <p:cNvSpPr/>
          <p:nvPr/>
        </p:nvSpPr>
        <p:spPr>
          <a:xfrm>
            <a:off x="129099" y="3963178"/>
            <a:ext cx="477736" cy="23301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153328" y="3416525"/>
            <a:ext cx="477736" cy="23301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9226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should they know?</a:t>
            </a:r>
          </a:p>
        </p:txBody>
      </p:sp>
      <p:pic>
        <p:nvPicPr>
          <p:cNvPr id="4" name="Content Placeholder 3" descr="CF CM skeleton v2.png"/>
          <p:cNvPicPr>
            <a:picLocks noGrp="1" noChangeAspect="1"/>
          </p:cNvPicPr>
          <p:nvPr>
            <p:ph idx="1"/>
          </p:nvPr>
        </p:nvPicPr>
        <p:blipFill>
          <a:blip r:embed="rId2">
            <a:extLst>
              <a:ext uri="{28A0092B-C50C-407E-A947-70E740481C1C}">
                <a14:useLocalDpi xmlns:a14="http://schemas.microsoft.com/office/drawing/2010/main" val="0"/>
              </a:ext>
            </a:extLst>
          </a:blip>
          <a:srcRect t="-28669" b="-28669"/>
          <a:stretch>
            <a:fillRect/>
          </a:stretch>
        </p:blipFill>
        <p:spPr>
          <a:xfrm>
            <a:off x="457200" y="1600200"/>
            <a:ext cx="8229600" cy="4525963"/>
          </a:xfrm>
        </p:spPr>
      </p:pic>
      <p:sp>
        <p:nvSpPr>
          <p:cNvPr id="5" name="Right Arrow 4"/>
          <p:cNvSpPr/>
          <p:nvPr/>
        </p:nvSpPr>
        <p:spPr>
          <a:xfrm>
            <a:off x="129099" y="5022476"/>
            <a:ext cx="477736" cy="23301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130025" y="4499124"/>
            <a:ext cx="477736" cy="23301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130025" y="3974835"/>
            <a:ext cx="477736" cy="23301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130025" y="3415593"/>
            <a:ext cx="477736" cy="23301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967126" y="6314778"/>
            <a:ext cx="3087811" cy="523220"/>
          </a:xfrm>
          <a:prstGeom prst="rect">
            <a:avLst/>
          </a:prstGeom>
          <a:noFill/>
        </p:spPr>
        <p:txBody>
          <a:bodyPr wrap="square" rtlCol="0">
            <a:spAutoFit/>
          </a:bodyPr>
          <a:lstStyle/>
          <a:p>
            <a:r>
              <a:rPr lang="en-US" sz="2800" b="1" dirty="0">
                <a:solidFill>
                  <a:srgbClr val="FF0000"/>
                </a:solidFill>
              </a:rPr>
              <a:t>Advanced course</a:t>
            </a:r>
          </a:p>
        </p:txBody>
      </p:sp>
    </p:spTree>
    <p:extLst>
      <p:ext uri="{BB962C8B-B14F-4D97-AF65-F5344CB8AC3E}">
        <p14:creationId xmlns:p14="http://schemas.microsoft.com/office/powerpoint/2010/main" val="36155654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should they know?</a:t>
            </a:r>
          </a:p>
        </p:txBody>
      </p:sp>
      <p:pic>
        <p:nvPicPr>
          <p:cNvPr id="4" name="Content Placeholder 3" descr="CF CM skeleton v2.png"/>
          <p:cNvPicPr>
            <a:picLocks noGrp="1" noChangeAspect="1"/>
          </p:cNvPicPr>
          <p:nvPr>
            <p:ph idx="1"/>
          </p:nvPr>
        </p:nvPicPr>
        <p:blipFill>
          <a:blip r:embed="rId2">
            <a:extLst>
              <a:ext uri="{28A0092B-C50C-407E-A947-70E740481C1C}">
                <a14:useLocalDpi xmlns:a14="http://schemas.microsoft.com/office/drawing/2010/main" val="0"/>
              </a:ext>
            </a:extLst>
          </a:blip>
          <a:srcRect t="-28669" b="-28669"/>
          <a:stretch>
            <a:fillRect/>
          </a:stretch>
        </p:blipFill>
        <p:spPr>
          <a:xfrm>
            <a:off x="457200" y="1600200"/>
            <a:ext cx="8229600" cy="4525963"/>
          </a:xfrm>
        </p:spPr>
      </p:pic>
      <p:sp>
        <p:nvSpPr>
          <p:cNvPr id="5" name="Right Arrow 4"/>
          <p:cNvSpPr/>
          <p:nvPr/>
        </p:nvSpPr>
        <p:spPr>
          <a:xfrm>
            <a:off x="129099" y="5022476"/>
            <a:ext cx="477736" cy="23301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130025" y="4499124"/>
            <a:ext cx="477736" cy="23301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130025" y="3974835"/>
            <a:ext cx="477736" cy="23301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130025" y="3415593"/>
            <a:ext cx="477736" cy="23301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967126" y="6314778"/>
            <a:ext cx="3087811" cy="523220"/>
          </a:xfrm>
          <a:prstGeom prst="rect">
            <a:avLst/>
          </a:prstGeom>
          <a:noFill/>
        </p:spPr>
        <p:txBody>
          <a:bodyPr wrap="square" rtlCol="0">
            <a:spAutoFit/>
          </a:bodyPr>
          <a:lstStyle/>
          <a:p>
            <a:r>
              <a:rPr lang="en-US" sz="2800" b="1" dirty="0">
                <a:solidFill>
                  <a:srgbClr val="FF0000"/>
                </a:solidFill>
              </a:rPr>
              <a:t>Advanced course</a:t>
            </a:r>
          </a:p>
        </p:txBody>
      </p:sp>
      <p:sp>
        <p:nvSpPr>
          <p:cNvPr id="9" name="Multiply 8"/>
          <p:cNvSpPr/>
          <p:nvPr/>
        </p:nvSpPr>
        <p:spPr>
          <a:xfrm>
            <a:off x="4882237" y="4846767"/>
            <a:ext cx="617563" cy="594195"/>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Multiply 9"/>
          <p:cNvSpPr/>
          <p:nvPr/>
        </p:nvSpPr>
        <p:spPr>
          <a:xfrm>
            <a:off x="6479500" y="4252572"/>
            <a:ext cx="617563" cy="594195"/>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Multiply 10"/>
          <p:cNvSpPr/>
          <p:nvPr/>
        </p:nvSpPr>
        <p:spPr>
          <a:xfrm>
            <a:off x="2599344" y="4847713"/>
            <a:ext cx="617563" cy="594195"/>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5092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physiology teachers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409697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physiology teachers</a:t>
            </a:r>
          </a:p>
        </p:txBody>
      </p:sp>
      <p:sp>
        <p:nvSpPr>
          <p:cNvPr id="3" name="Content Placeholder 2"/>
          <p:cNvSpPr>
            <a:spLocks noGrp="1"/>
          </p:cNvSpPr>
          <p:nvPr>
            <p:ph idx="1"/>
          </p:nvPr>
        </p:nvSpPr>
        <p:spPr/>
        <p:txBody>
          <a:bodyPr/>
          <a:lstStyle/>
          <a:p>
            <a:r>
              <a:rPr lang="en-US" dirty="0"/>
              <a:t>The core concepts, and their conceptual frameworks (CFs), provide an explicit description of general models with wide applicability across all of physiology.</a:t>
            </a:r>
          </a:p>
        </p:txBody>
      </p:sp>
    </p:spTree>
    <p:extLst>
      <p:ext uri="{BB962C8B-B14F-4D97-AF65-F5344CB8AC3E}">
        <p14:creationId xmlns:p14="http://schemas.microsoft.com/office/powerpoint/2010/main" val="25491283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physiology teachers</a:t>
            </a:r>
          </a:p>
        </p:txBody>
      </p:sp>
      <p:sp>
        <p:nvSpPr>
          <p:cNvPr id="3" name="Content Placeholder 2"/>
          <p:cNvSpPr>
            <a:spLocks noGrp="1"/>
          </p:cNvSpPr>
          <p:nvPr>
            <p:ph idx="1"/>
          </p:nvPr>
        </p:nvSpPr>
        <p:spPr/>
        <p:txBody>
          <a:bodyPr/>
          <a:lstStyle/>
          <a:p>
            <a:r>
              <a:rPr lang="en-US" dirty="0"/>
              <a:t>The core concepts, and their conceptual frameworks (CFs), provide an explicit description of general models with wide applicability across all of physiology.</a:t>
            </a:r>
          </a:p>
          <a:p>
            <a:r>
              <a:rPr lang="en-US" dirty="0"/>
              <a:t>The conceptual frameworks therefore make possible considered decisions about what to teach, and what not to teach, in a particular course.</a:t>
            </a:r>
          </a:p>
        </p:txBody>
      </p:sp>
    </p:spTree>
    <p:extLst>
      <p:ext uri="{BB962C8B-B14F-4D97-AF65-F5344CB8AC3E}">
        <p14:creationId xmlns:p14="http://schemas.microsoft.com/office/powerpoint/2010/main" val="2696639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students in physiology</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1753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students in physiology</a:t>
            </a:r>
          </a:p>
        </p:txBody>
      </p:sp>
      <p:sp>
        <p:nvSpPr>
          <p:cNvPr id="3" name="Content Placeholder 2"/>
          <p:cNvSpPr>
            <a:spLocks noGrp="1"/>
          </p:cNvSpPr>
          <p:nvPr>
            <p:ph idx="1"/>
          </p:nvPr>
        </p:nvSpPr>
        <p:spPr/>
        <p:txBody>
          <a:bodyPr/>
          <a:lstStyle/>
          <a:p>
            <a:r>
              <a:rPr lang="en-US" dirty="0"/>
              <a:t>The core concepts are tools with which to build, or rebuild, models for specific mechanisms not yet learned or already forgotten.</a:t>
            </a:r>
          </a:p>
        </p:txBody>
      </p:sp>
    </p:spTree>
    <p:extLst>
      <p:ext uri="{BB962C8B-B14F-4D97-AF65-F5344CB8AC3E}">
        <p14:creationId xmlns:p14="http://schemas.microsoft.com/office/powerpoint/2010/main" val="8776912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students in physiology</a:t>
            </a:r>
          </a:p>
        </p:txBody>
      </p:sp>
      <p:sp>
        <p:nvSpPr>
          <p:cNvPr id="3" name="Content Placeholder 2"/>
          <p:cNvSpPr>
            <a:spLocks noGrp="1"/>
          </p:cNvSpPr>
          <p:nvPr>
            <p:ph idx="1"/>
          </p:nvPr>
        </p:nvSpPr>
        <p:spPr/>
        <p:txBody>
          <a:bodyPr/>
          <a:lstStyle/>
          <a:p>
            <a:r>
              <a:rPr lang="en-US" dirty="0"/>
              <a:t>The core concepts are tools with which to build, or rebuild, models for specific mechanisms not yet learned or already forgotten.</a:t>
            </a:r>
          </a:p>
          <a:p>
            <a:pPr lvl="1"/>
            <a:r>
              <a:rPr lang="en-US" dirty="0"/>
              <a:t>As I will discuss later, the core concepts are tools to facilitate the transfer of learning.</a:t>
            </a:r>
          </a:p>
        </p:txBody>
      </p:sp>
    </p:spTree>
    <p:extLst>
      <p:ext uri="{BB962C8B-B14F-4D97-AF65-F5344CB8AC3E}">
        <p14:creationId xmlns:p14="http://schemas.microsoft.com/office/powerpoint/2010/main" val="16029737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students in physiology</a:t>
            </a:r>
          </a:p>
        </p:txBody>
      </p:sp>
      <p:sp>
        <p:nvSpPr>
          <p:cNvPr id="3" name="Content Placeholder 2"/>
          <p:cNvSpPr>
            <a:spLocks noGrp="1"/>
          </p:cNvSpPr>
          <p:nvPr>
            <p:ph idx="1"/>
          </p:nvPr>
        </p:nvSpPr>
        <p:spPr/>
        <p:txBody>
          <a:bodyPr/>
          <a:lstStyle/>
          <a:p>
            <a:r>
              <a:rPr lang="en-US" dirty="0"/>
              <a:t>The core concepts are tools with which to build, or rebuild, models for specific mechanisms not yet learned or already forgotten.</a:t>
            </a:r>
          </a:p>
          <a:p>
            <a:r>
              <a:rPr lang="en-US" dirty="0"/>
              <a:t>The conceptual frameworks can function as checklists to keep track of what has already been mastered and what needs to be mastered. </a:t>
            </a:r>
          </a:p>
        </p:txBody>
      </p:sp>
    </p:spTree>
    <p:extLst>
      <p:ext uri="{BB962C8B-B14F-4D97-AF65-F5344CB8AC3E}">
        <p14:creationId xmlns:p14="http://schemas.microsoft.com/office/powerpoint/2010/main" val="347610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00FF"/>
                </a:solidFill>
              </a:rPr>
              <a:t>My agenda for the morning</a:t>
            </a:r>
            <a:r>
              <a:rPr lang="en-US" i="1" dirty="0">
                <a:solidFill>
                  <a:srgbClr val="0000FF"/>
                </a:solidFill>
              </a:rPr>
              <a:t> </a:t>
            </a:r>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4965388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common experience?</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486980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rdiovascularSystem 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509" y="1490537"/>
            <a:ext cx="2527980" cy="2668053"/>
          </a:xfrm>
          <a:prstGeom prst="rect">
            <a:avLst/>
          </a:prstGeom>
        </p:spPr>
      </p:pic>
      <p:sp>
        <p:nvSpPr>
          <p:cNvPr id="7" name="TextBox 6"/>
          <p:cNvSpPr txBox="1"/>
          <p:nvPr/>
        </p:nvSpPr>
        <p:spPr>
          <a:xfrm>
            <a:off x="734083" y="442733"/>
            <a:ext cx="7760311" cy="707886"/>
          </a:xfrm>
          <a:prstGeom prst="rect">
            <a:avLst/>
          </a:prstGeom>
          <a:noFill/>
        </p:spPr>
        <p:txBody>
          <a:bodyPr wrap="square" rtlCol="0">
            <a:spAutoFit/>
          </a:bodyPr>
          <a:lstStyle/>
          <a:p>
            <a:pPr algn="ctr"/>
            <a:r>
              <a:rPr lang="en-US" sz="4000" b="1" dirty="0"/>
              <a:t>A common experience?</a:t>
            </a:r>
          </a:p>
        </p:txBody>
      </p:sp>
      <p:sp>
        <p:nvSpPr>
          <p:cNvPr id="9" name="TextBox 8"/>
          <p:cNvSpPr txBox="1"/>
          <p:nvPr/>
        </p:nvSpPr>
        <p:spPr>
          <a:xfrm>
            <a:off x="831414" y="4473168"/>
            <a:ext cx="2610075" cy="461665"/>
          </a:xfrm>
          <a:prstGeom prst="rect">
            <a:avLst/>
          </a:prstGeom>
          <a:noFill/>
        </p:spPr>
        <p:txBody>
          <a:bodyPr wrap="square" rtlCol="0">
            <a:spAutoFit/>
          </a:bodyPr>
          <a:lstStyle/>
          <a:p>
            <a:pPr algn="ctr"/>
            <a:r>
              <a:rPr lang="en-US" sz="2400" dirty="0"/>
              <a:t>Blood flow</a:t>
            </a:r>
          </a:p>
        </p:txBody>
      </p:sp>
      <p:sp>
        <p:nvSpPr>
          <p:cNvPr id="12" name="TextBox 11"/>
          <p:cNvSpPr txBox="1"/>
          <p:nvPr/>
        </p:nvSpPr>
        <p:spPr>
          <a:xfrm>
            <a:off x="551766" y="4901305"/>
            <a:ext cx="3538130" cy="461665"/>
          </a:xfrm>
          <a:prstGeom prst="rect">
            <a:avLst/>
          </a:prstGeom>
          <a:noFill/>
        </p:spPr>
        <p:txBody>
          <a:bodyPr wrap="square" rtlCol="0">
            <a:spAutoFit/>
          </a:bodyPr>
          <a:lstStyle/>
          <a:p>
            <a:r>
              <a:rPr lang="en-US" sz="2400" b="1" dirty="0">
                <a:solidFill>
                  <a:srgbClr val="008000"/>
                </a:solidFill>
              </a:rPr>
              <a:t>Mastered hemodynamics</a:t>
            </a:r>
          </a:p>
        </p:txBody>
      </p:sp>
    </p:spTree>
    <p:extLst>
      <p:ext uri="{BB962C8B-B14F-4D97-AF65-F5344CB8AC3E}">
        <p14:creationId xmlns:p14="http://schemas.microsoft.com/office/powerpoint/2010/main" val="500434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p system 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149" y="1360118"/>
            <a:ext cx="1849033" cy="2254918"/>
          </a:xfrm>
          <a:prstGeom prst="rect">
            <a:avLst/>
          </a:prstGeom>
        </p:spPr>
      </p:pic>
      <p:pic>
        <p:nvPicPr>
          <p:cNvPr id="6" name="Picture 5" descr="CardiovascularSystem 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09" y="1490537"/>
            <a:ext cx="2527980" cy="2668053"/>
          </a:xfrm>
          <a:prstGeom prst="rect">
            <a:avLst/>
          </a:prstGeom>
        </p:spPr>
      </p:pic>
      <p:sp>
        <p:nvSpPr>
          <p:cNvPr id="7" name="TextBox 6"/>
          <p:cNvSpPr txBox="1"/>
          <p:nvPr/>
        </p:nvSpPr>
        <p:spPr>
          <a:xfrm>
            <a:off x="734083" y="442733"/>
            <a:ext cx="7760311" cy="707886"/>
          </a:xfrm>
          <a:prstGeom prst="rect">
            <a:avLst/>
          </a:prstGeom>
          <a:noFill/>
        </p:spPr>
        <p:txBody>
          <a:bodyPr wrap="square" rtlCol="0">
            <a:spAutoFit/>
          </a:bodyPr>
          <a:lstStyle/>
          <a:p>
            <a:pPr algn="ctr"/>
            <a:r>
              <a:rPr lang="en-US" sz="4000" b="1" dirty="0"/>
              <a:t>A common experience?</a:t>
            </a:r>
          </a:p>
        </p:txBody>
      </p:sp>
      <p:sp>
        <p:nvSpPr>
          <p:cNvPr id="9" name="TextBox 8"/>
          <p:cNvSpPr txBox="1"/>
          <p:nvPr/>
        </p:nvSpPr>
        <p:spPr>
          <a:xfrm>
            <a:off x="831414" y="4473168"/>
            <a:ext cx="2610075" cy="461665"/>
          </a:xfrm>
          <a:prstGeom prst="rect">
            <a:avLst/>
          </a:prstGeom>
          <a:noFill/>
        </p:spPr>
        <p:txBody>
          <a:bodyPr wrap="square" rtlCol="0">
            <a:spAutoFit/>
          </a:bodyPr>
          <a:lstStyle/>
          <a:p>
            <a:pPr algn="ctr"/>
            <a:r>
              <a:rPr lang="en-US" sz="2400" dirty="0"/>
              <a:t>Blood flow</a:t>
            </a:r>
          </a:p>
        </p:txBody>
      </p:sp>
      <p:sp>
        <p:nvSpPr>
          <p:cNvPr id="10" name="TextBox 9"/>
          <p:cNvSpPr txBox="1"/>
          <p:nvPr/>
        </p:nvSpPr>
        <p:spPr>
          <a:xfrm>
            <a:off x="6179275" y="4473168"/>
            <a:ext cx="1988859" cy="461665"/>
          </a:xfrm>
          <a:prstGeom prst="rect">
            <a:avLst/>
          </a:prstGeom>
          <a:noFill/>
        </p:spPr>
        <p:txBody>
          <a:bodyPr wrap="square" rtlCol="0">
            <a:spAutoFit/>
          </a:bodyPr>
          <a:lstStyle/>
          <a:p>
            <a:pPr algn="ctr"/>
            <a:r>
              <a:rPr lang="en-US" sz="2400" dirty="0"/>
              <a:t>Air flow</a:t>
            </a:r>
          </a:p>
        </p:txBody>
      </p:sp>
      <p:sp>
        <p:nvSpPr>
          <p:cNvPr id="12" name="TextBox 11"/>
          <p:cNvSpPr txBox="1"/>
          <p:nvPr/>
        </p:nvSpPr>
        <p:spPr>
          <a:xfrm>
            <a:off x="551766" y="4901305"/>
            <a:ext cx="3538130" cy="461665"/>
          </a:xfrm>
          <a:prstGeom prst="rect">
            <a:avLst/>
          </a:prstGeom>
          <a:noFill/>
        </p:spPr>
        <p:txBody>
          <a:bodyPr wrap="square" rtlCol="0">
            <a:spAutoFit/>
          </a:bodyPr>
          <a:lstStyle/>
          <a:p>
            <a:r>
              <a:rPr lang="en-US" sz="2400" b="1" dirty="0">
                <a:solidFill>
                  <a:srgbClr val="008000"/>
                </a:solidFill>
              </a:rPr>
              <a:t>Mastered hemodynamics</a:t>
            </a:r>
          </a:p>
        </p:txBody>
      </p:sp>
      <p:sp>
        <p:nvSpPr>
          <p:cNvPr id="14" name="Right Arrow 13"/>
          <p:cNvSpPr/>
          <p:nvPr/>
        </p:nvSpPr>
        <p:spPr>
          <a:xfrm>
            <a:off x="3647116" y="2543387"/>
            <a:ext cx="1910947" cy="800415"/>
          </a:xfrm>
          <a:prstGeom prst="rightArrow">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3960015" y="2087594"/>
            <a:ext cx="943863" cy="1569660"/>
          </a:xfrm>
          <a:prstGeom prst="rect">
            <a:avLst/>
          </a:prstGeom>
          <a:noFill/>
        </p:spPr>
        <p:txBody>
          <a:bodyPr wrap="square" rtlCol="0">
            <a:spAutoFit/>
          </a:bodyPr>
          <a:lstStyle/>
          <a:p>
            <a:endParaRPr lang="en-US" sz="9600" dirty="0"/>
          </a:p>
        </p:txBody>
      </p:sp>
      <p:sp>
        <p:nvSpPr>
          <p:cNvPr id="11" name="TextBox 10"/>
          <p:cNvSpPr txBox="1"/>
          <p:nvPr/>
        </p:nvSpPr>
        <p:spPr>
          <a:xfrm>
            <a:off x="3631810" y="2672422"/>
            <a:ext cx="2077729" cy="461665"/>
          </a:xfrm>
          <a:prstGeom prst="rect">
            <a:avLst/>
          </a:prstGeom>
          <a:noFill/>
        </p:spPr>
        <p:txBody>
          <a:bodyPr wrap="square" rtlCol="0">
            <a:spAutoFit/>
          </a:bodyPr>
          <a:lstStyle/>
          <a:p>
            <a:r>
              <a:rPr lang="en-US" sz="2400" b="1" dirty="0"/>
              <a:t>4 weeks later</a:t>
            </a:r>
          </a:p>
        </p:txBody>
      </p:sp>
    </p:spTree>
    <p:extLst>
      <p:ext uri="{BB962C8B-B14F-4D97-AF65-F5344CB8AC3E}">
        <p14:creationId xmlns:p14="http://schemas.microsoft.com/office/powerpoint/2010/main" val="2740863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p system 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149" y="1360118"/>
            <a:ext cx="1849033" cy="2254918"/>
          </a:xfrm>
          <a:prstGeom prst="rect">
            <a:avLst/>
          </a:prstGeom>
        </p:spPr>
      </p:pic>
      <p:pic>
        <p:nvPicPr>
          <p:cNvPr id="6" name="Picture 5" descr="CardiovascularSystem 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09" y="1490537"/>
            <a:ext cx="2527980" cy="2668053"/>
          </a:xfrm>
          <a:prstGeom prst="rect">
            <a:avLst/>
          </a:prstGeom>
        </p:spPr>
      </p:pic>
      <p:sp>
        <p:nvSpPr>
          <p:cNvPr id="7" name="TextBox 6"/>
          <p:cNvSpPr txBox="1"/>
          <p:nvPr/>
        </p:nvSpPr>
        <p:spPr>
          <a:xfrm>
            <a:off x="734083" y="442733"/>
            <a:ext cx="7760311" cy="707886"/>
          </a:xfrm>
          <a:prstGeom prst="rect">
            <a:avLst/>
          </a:prstGeom>
          <a:noFill/>
        </p:spPr>
        <p:txBody>
          <a:bodyPr wrap="square" rtlCol="0">
            <a:spAutoFit/>
          </a:bodyPr>
          <a:lstStyle/>
          <a:p>
            <a:pPr algn="ctr"/>
            <a:r>
              <a:rPr lang="en-US" sz="4000" b="1" dirty="0"/>
              <a:t>A common experience?</a:t>
            </a:r>
          </a:p>
        </p:txBody>
      </p:sp>
      <p:sp>
        <p:nvSpPr>
          <p:cNvPr id="9" name="TextBox 8"/>
          <p:cNvSpPr txBox="1"/>
          <p:nvPr/>
        </p:nvSpPr>
        <p:spPr>
          <a:xfrm>
            <a:off x="831414" y="4473168"/>
            <a:ext cx="2610075" cy="461665"/>
          </a:xfrm>
          <a:prstGeom prst="rect">
            <a:avLst/>
          </a:prstGeom>
          <a:noFill/>
        </p:spPr>
        <p:txBody>
          <a:bodyPr wrap="square" rtlCol="0">
            <a:spAutoFit/>
          </a:bodyPr>
          <a:lstStyle/>
          <a:p>
            <a:pPr algn="ctr"/>
            <a:r>
              <a:rPr lang="en-US" sz="2400" dirty="0"/>
              <a:t>Blood flow</a:t>
            </a:r>
          </a:p>
        </p:txBody>
      </p:sp>
      <p:sp>
        <p:nvSpPr>
          <p:cNvPr id="10" name="TextBox 9"/>
          <p:cNvSpPr txBox="1"/>
          <p:nvPr/>
        </p:nvSpPr>
        <p:spPr>
          <a:xfrm>
            <a:off x="6179275" y="4473168"/>
            <a:ext cx="1988859" cy="461665"/>
          </a:xfrm>
          <a:prstGeom prst="rect">
            <a:avLst/>
          </a:prstGeom>
          <a:noFill/>
        </p:spPr>
        <p:txBody>
          <a:bodyPr wrap="square" rtlCol="0">
            <a:spAutoFit/>
          </a:bodyPr>
          <a:lstStyle/>
          <a:p>
            <a:pPr algn="ctr"/>
            <a:r>
              <a:rPr lang="en-US" sz="2400" dirty="0"/>
              <a:t>Air flow</a:t>
            </a:r>
          </a:p>
        </p:txBody>
      </p:sp>
      <p:sp>
        <p:nvSpPr>
          <p:cNvPr id="12" name="TextBox 11"/>
          <p:cNvSpPr txBox="1"/>
          <p:nvPr/>
        </p:nvSpPr>
        <p:spPr>
          <a:xfrm>
            <a:off x="551766" y="4901305"/>
            <a:ext cx="3538130" cy="461665"/>
          </a:xfrm>
          <a:prstGeom prst="rect">
            <a:avLst/>
          </a:prstGeom>
          <a:noFill/>
        </p:spPr>
        <p:txBody>
          <a:bodyPr wrap="square" rtlCol="0">
            <a:spAutoFit/>
          </a:bodyPr>
          <a:lstStyle/>
          <a:p>
            <a:r>
              <a:rPr lang="en-US" sz="2400" b="1" dirty="0">
                <a:solidFill>
                  <a:srgbClr val="008000"/>
                </a:solidFill>
              </a:rPr>
              <a:t>Mastered hemodynamics</a:t>
            </a:r>
          </a:p>
        </p:txBody>
      </p:sp>
      <p:sp>
        <p:nvSpPr>
          <p:cNvPr id="13" name="TextBox 12"/>
          <p:cNvSpPr txBox="1"/>
          <p:nvPr/>
        </p:nvSpPr>
        <p:spPr>
          <a:xfrm>
            <a:off x="4812325" y="4866350"/>
            <a:ext cx="4331675" cy="461665"/>
          </a:xfrm>
          <a:prstGeom prst="rect">
            <a:avLst/>
          </a:prstGeom>
          <a:noFill/>
        </p:spPr>
        <p:txBody>
          <a:bodyPr wrap="square" rtlCol="0">
            <a:spAutoFit/>
          </a:bodyPr>
          <a:lstStyle/>
          <a:p>
            <a:r>
              <a:rPr lang="en-US" sz="2400" b="1" dirty="0">
                <a:solidFill>
                  <a:srgbClr val="FF0000"/>
                </a:solidFill>
              </a:rPr>
              <a:t>Struggled to understand air flow</a:t>
            </a:r>
          </a:p>
        </p:txBody>
      </p:sp>
      <p:sp>
        <p:nvSpPr>
          <p:cNvPr id="14" name="Right Arrow 13"/>
          <p:cNvSpPr/>
          <p:nvPr/>
        </p:nvSpPr>
        <p:spPr>
          <a:xfrm>
            <a:off x="3647116" y="2543387"/>
            <a:ext cx="1910947" cy="800415"/>
          </a:xfrm>
          <a:prstGeom prst="rightArrow">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3960015" y="2087594"/>
            <a:ext cx="943863" cy="1569660"/>
          </a:xfrm>
          <a:prstGeom prst="rect">
            <a:avLst/>
          </a:prstGeom>
          <a:noFill/>
        </p:spPr>
        <p:txBody>
          <a:bodyPr wrap="square" rtlCol="0">
            <a:spAutoFit/>
          </a:bodyPr>
          <a:lstStyle/>
          <a:p>
            <a:r>
              <a:rPr lang="en-US" sz="9600" dirty="0"/>
              <a:t>≈</a:t>
            </a:r>
          </a:p>
        </p:txBody>
      </p:sp>
    </p:spTree>
    <p:extLst>
      <p:ext uri="{BB962C8B-B14F-4D97-AF65-F5344CB8AC3E}">
        <p14:creationId xmlns:p14="http://schemas.microsoft.com/office/powerpoint/2010/main" val="42160958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p system 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149" y="1360118"/>
            <a:ext cx="1849033" cy="2254918"/>
          </a:xfrm>
          <a:prstGeom prst="rect">
            <a:avLst/>
          </a:prstGeom>
        </p:spPr>
      </p:pic>
      <p:pic>
        <p:nvPicPr>
          <p:cNvPr id="6" name="Picture 5" descr="CardiovascularSystem 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09" y="1490537"/>
            <a:ext cx="2527980" cy="2668053"/>
          </a:xfrm>
          <a:prstGeom prst="rect">
            <a:avLst/>
          </a:prstGeom>
        </p:spPr>
      </p:pic>
      <p:sp>
        <p:nvSpPr>
          <p:cNvPr id="7" name="TextBox 6"/>
          <p:cNvSpPr txBox="1"/>
          <p:nvPr/>
        </p:nvSpPr>
        <p:spPr>
          <a:xfrm>
            <a:off x="734083" y="442733"/>
            <a:ext cx="7760311" cy="707886"/>
          </a:xfrm>
          <a:prstGeom prst="rect">
            <a:avLst/>
          </a:prstGeom>
          <a:noFill/>
        </p:spPr>
        <p:txBody>
          <a:bodyPr wrap="square" rtlCol="0">
            <a:spAutoFit/>
          </a:bodyPr>
          <a:lstStyle/>
          <a:p>
            <a:pPr algn="ctr"/>
            <a:r>
              <a:rPr lang="en-US" sz="4000" b="1" dirty="0"/>
              <a:t>A common experience?</a:t>
            </a:r>
          </a:p>
        </p:txBody>
      </p:sp>
      <p:sp>
        <p:nvSpPr>
          <p:cNvPr id="9" name="TextBox 8"/>
          <p:cNvSpPr txBox="1"/>
          <p:nvPr/>
        </p:nvSpPr>
        <p:spPr>
          <a:xfrm>
            <a:off x="831414" y="4473168"/>
            <a:ext cx="2610075" cy="461665"/>
          </a:xfrm>
          <a:prstGeom prst="rect">
            <a:avLst/>
          </a:prstGeom>
          <a:noFill/>
        </p:spPr>
        <p:txBody>
          <a:bodyPr wrap="square" rtlCol="0">
            <a:spAutoFit/>
          </a:bodyPr>
          <a:lstStyle/>
          <a:p>
            <a:pPr algn="ctr"/>
            <a:r>
              <a:rPr lang="en-US" sz="2400" dirty="0"/>
              <a:t>Blood flow</a:t>
            </a:r>
          </a:p>
        </p:txBody>
      </p:sp>
      <p:sp>
        <p:nvSpPr>
          <p:cNvPr id="10" name="TextBox 9"/>
          <p:cNvSpPr txBox="1"/>
          <p:nvPr/>
        </p:nvSpPr>
        <p:spPr>
          <a:xfrm>
            <a:off x="6179275" y="4473168"/>
            <a:ext cx="1988859" cy="461665"/>
          </a:xfrm>
          <a:prstGeom prst="rect">
            <a:avLst/>
          </a:prstGeom>
          <a:noFill/>
        </p:spPr>
        <p:txBody>
          <a:bodyPr wrap="square" rtlCol="0">
            <a:spAutoFit/>
          </a:bodyPr>
          <a:lstStyle/>
          <a:p>
            <a:pPr algn="ctr"/>
            <a:r>
              <a:rPr lang="en-US" sz="2400" dirty="0"/>
              <a:t>Air flow</a:t>
            </a:r>
          </a:p>
        </p:txBody>
      </p:sp>
      <p:sp>
        <p:nvSpPr>
          <p:cNvPr id="12" name="TextBox 11"/>
          <p:cNvSpPr txBox="1"/>
          <p:nvPr/>
        </p:nvSpPr>
        <p:spPr>
          <a:xfrm>
            <a:off x="551766" y="4901305"/>
            <a:ext cx="3538130" cy="461665"/>
          </a:xfrm>
          <a:prstGeom prst="rect">
            <a:avLst/>
          </a:prstGeom>
          <a:noFill/>
        </p:spPr>
        <p:txBody>
          <a:bodyPr wrap="square" rtlCol="0">
            <a:spAutoFit/>
          </a:bodyPr>
          <a:lstStyle/>
          <a:p>
            <a:r>
              <a:rPr lang="en-US" sz="2400" b="1" dirty="0">
                <a:solidFill>
                  <a:srgbClr val="008000"/>
                </a:solidFill>
              </a:rPr>
              <a:t>Mastered hemodynamics</a:t>
            </a:r>
          </a:p>
        </p:txBody>
      </p:sp>
      <p:sp>
        <p:nvSpPr>
          <p:cNvPr id="13" name="TextBox 12"/>
          <p:cNvSpPr txBox="1"/>
          <p:nvPr/>
        </p:nvSpPr>
        <p:spPr>
          <a:xfrm>
            <a:off x="4812325" y="4866350"/>
            <a:ext cx="4331675" cy="461665"/>
          </a:xfrm>
          <a:prstGeom prst="rect">
            <a:avLst/>
          </a:prstGeom>
          <a:noFill/>
        </p:spPr>
        <p:txBody>
          <a:bodyPr wrap="square" rtlCol="0">
            <a:spAutoFit/>
          </a:bodyPr>
          <a:lstStyle/>
          <a:p>
            <a:r>
              <a:rPr lang="en-US" sz="2400" b="1" dirty="0">
                <a:solidFill>
                  <a:srgbClr val="FF0000"/>
                </a:solidFill>
              </a:rPr>
              <a:t>Struggled to understand air flow</a:t>
            </a:r>
          </a:p>
        </p:txBody>
      </p:sp>
      <p:sp>
        <p:nvSpPr>
          <p:cNvPr id="14" name="Right Arrow 13"/>
          <p:cNvSpPr/>
          <p:nvPr/>
        </p:nvSpPr>
        <p:spPr>
          <a:xfrm>
            <a:off x="3647116" y="2543387"/>
            <a:ext cx="1910947" cy="800415"/>
          </a:xfrm>
          <a:prstGeom prst="rightArrow">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3960015" y="2087594"/>
            <a:ext cx="943863" cy="1569660"/>
          </a:xfrm>
          <a:prstGeom prst="rect">
            <a:avLst/>
          </a:prstGeom>
          <a:noFill/>
        </p:spPr>
        <p:txBody>
          <a:bodyPr wrap="square" rtlCol="0">
            <a:spAutoFit/>
          </a:bodyPr>
          <a:lstStyle/>
          <a:p>
            <a:r>
              <a:rPr lang="en-US" sz="9600" dirty="0"/>
              <a:t>≈</a:t>
            </a:r>
          </a:p>
        </p:txBody>
      </p:sp>
      <p:sp>
        <p:nvSpPr>
          <p:cNvPr id="11" name="TextBox 10"/>
          <p:cNvSpPr txBox="1"/>
          <p:nvPr/>
        </p:nvSpPr>
        <p:spPr>
          <a:xfrm>
            <a:off x="2264383" y="5908256"/>
            <a:ext cx="4615233" cy="523220"/>
          </a:xfrm>
          <a:prstGeom prst="rect">
            <a:avLst/>
          </a:prstGeom>
          <a:noFill/>
        </p:spPr>
        <p:txBody>
          <a:bodyPr wrap="square" rtlCol="0">
            <a:spAutoFit/>
          </a:bodyPr>
          <a:lstStyle/>
          <a:p>
            <a:r>
              <a:rPr lang="en-US" sz="2800" b="1" dirty="0"/>
              <a:t>Failure to TRANSFER learning</a:t>
            </a:r>
          </a:p>
        </p:txBody>
      </p:sp>
    </p:spTree>
    <p:extLst>
      <p:ext uri="{BB962C8B-B14F-4D97-AF65-F5344CB8AC3E}">
        <p14:creationId xmlns:p14="http://schemas.microsoft.com/office/powerpoint/2010/main" val="34645593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Facilitating learning</a:t>
            </a:r>
          </a:p>
        </p:txBody>
      </p:sp>
      <p:sp>
        <p:nvSpPr>
          <p:cNvPr id="3" name="Content Placeholder 2"/>
          <p:cNvSpPr>
            <a:spLocks noGrp="1"/>
          </p:cNvSpPr>
          <p:nvPr>
            <p:ph idx="1"/>
          </p:nvPr>
        </p:nvSpPr>
        <p:spPr/>
        <p:txBody>
          <a:bodyPr/>
          <a:lstStyle/>
          <a:p>
            <a:r>
              <a:rPr lang="en-US" dirty="0"/>
              <a:t>When students are able to use core concepts or general models they are able to apply things they already know to the task of learning something that appears new.</a:t>
            </a:r>
          </a:p>
        </p:txBody>
      </p:sp>
    </p:spTree>
    <p:extLst>
      <p:ext uri="{BB962C8B-B14F-4D97-AF65-F5344CB8AC3E}">
        <p14:creationId xmlns:p14="http://schemas.microsoft.com/office/powerpoint/2010/main" val="28471206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Facilitating learning</a:t>
            </a:r>
          </a:p>
        </p:txBody>
      </p:sp>
      <p:sp>
        <p:nvSpPr>
          <p:cNvPr id="3" name="Content Placeholder 2"/>
          <p:cNvSpPr>
            <a:spLocks noGrp="1"/>
          </p:cNvSpPr>
          <p:nvPr>
            <p:ph idx="1"/>
          </p:nvPr>
        </p:nvSpPr>
        <p:spPr/>
        <p:txBody>
          <a:bodyPr/>
          <a:lstStyle/>
          <a:p>
            <a:r>
              <a:rPr lang="en-US" dirty="0"/>
              <a:t>When students are able to use core concepts or general models they are able to apply things they already know to the task of learning something that appears new.</a:t>
            </a:r>
          </a:p>
          <a:p>
            <a:pPr lvl="1"/>
            <a:r>
              <a:rPr lang="en-US" dirty="0"/>
              <a:t>They are better able to transfer what they know to new topics.</a:t>
            </a:r>
          </a:p>
        </p:txBody>
      </p:sp>
    </p:spTree>
    <p:extLst>
      <p:ext uri="{BB962C8B-B14F-4D97-AF65-F5344CB8AC3E}">
        <p14:creationId xmlns:p14="http://schemas.microsoft.com/office/powerpoint/2010/main" val="5694800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Facilitating learning</a:t>
            </a:r>
          </a:p>
        </p:txBody>
      </p:sp>
      <p:sp>
        <p:nvSpPr>
          <p:cNvPr id="3" name="Content Placeholder 2"/>
          <p:cNvSpPr>
            <a:spLocks noGrp="1"/>
          </p:cNvSpPr>
          <p:nvPr>
            <p:ph idx="1"/>
          </p:nvPr>
        </p:nvSpPr>
        <p:spPr/>
        <p:txBody>
          <a:bodyPr>
            <a:normAutofit/>
          </a:bodyPr>
          <a:lstStyle/>
          <a:p>
            <a:r>
              <a:rPr lang="en-US" dirty="0"/>
              <a:t>When students are able to use core concepts or general models they are able to apply things they already know to the task of learning something that appears new.</a:t>
            </a:r>
          </a:p>
          <a:p>
            <a:r>
              <a:rPr lang="en-US" b="1" i="1" dirty="0"/>
              <a:t>Teachers</a:t>
            </a:r>
            <a:r>
              <a:rPr lang="en-US" dirty="0"/>
              <a:t> spend less time helping students learn new stuff.  </a:t>
            </a:r>
            <a:r>
              <a:rPr lang="en-US" b="1" i="1" dirty="0"/>
              <a:t>Students</a:t>
            </a:r>
            <a:r>
              <a:rPr lang="en-US" dirty="0"/>
              <a:t> spend less time learning new stuff, leaving them more time for important details.</a:t>
            </a:r>
          </a:p>
        </p:txBody>
      </p:sp>
    </p:spTree>
    <p:extLst>
      <p:ext uri="{BB962C8B-B14F-4D97-AF65-F5344CB8AC3E}">
        <p14:creationId xmlns:p14="http://schemas.microsoft.com/office/powerpoint/2010/main" val="29467037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My proposal</a:t>
            </a:r>
          </a:p>
        </p:txBody>
      </p:sp>
      <p:sp>
        <p:nvSpPr>
          <p:cNvPr id="3" name="Content Placeholder 2"/>
          <p:cNvSpPr>
            <a:spLocks noGrp="1"/>
          </p:cNvSpPr>
          <p:nvPr>
            <p:ph idx="1"/>
          </p:nvPr>
        </p:nvSpPr>
        <p:spPr/>
        <p:txBody>
          <a:bodyPr>
            <a:normAutofit lnSpcReduction="10000"/>
          </a:bodyPr>
          <a:lstStyle/>
          <a:p>
            <a:r>
              <a:rPr lang="en-US" dirty="0"/>
              <a:t>As you struggle to insure that everything your students need to know is included in your course, THINK ABOUT CORE CONCEPTS OR GENERAL MODELS!</a:t>
            </a:r>
          </a:p>
          <a:p>
            <a:r>
              <a:rPr lang="en-US" dirty="0"/>
              <a:t>Plan to help your students learn the core concepts and give them practice </a:t>
            </a:r>
            <a:r>
              <a:rPr lang="en-US" u="sng" dirty="0"/>
              <a:t>recognizing</a:t>
            </a:r>
            <a:r>
              <a:rPr lang="en-US" dirty="0"/>
              <a:t> where they are applicable.</a:t>
            </a:r>
          </a:p>
          <a:p>
            <a:r>
              <a:rPr lang="en-US" dirty="0"/>
              <a:t>Give them practice </a:t>
            </a:r>
            <a:r>
              <a:rPr lang="en-US" u="sng" dirty="0"/>
              <a:t>using</a:t>
            </a:r>
            <a:r>
              <a:rPr lang="en-US" dirty="0"/>
              <a:t> core concepts as they learn.</a:t>
            </a:r>
          </a:p>
        </p:txBody>
      </p:sp>
    </p:spTree>
    <p:extLst>
      <p:ext uri="{BB962C8B-B14F-4D97-AF65-F5344CB8AC3E}">
        <p14:creationId xmlns:p14="http://schemas.microsoft.com/office/powerpoint/2010/main" val="18348153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 we do this?</a:t>
            </a:r>
          </a:p>
        </p:txBody>
      </p:sp>
      <p:sp>
        <p:nvSpPr>
          <p:cNvPr id="3" name="Content Placeholder 2"/>
          <p:cNvSpPr>
            <a:spLocks noGrp="1"/>
          </p:cNvSpPr>
          <p:nvPr>
            <p:ph idx="1"/>
          </p:nvPr>
        </p:nvSpPr>
        <p:spPr/>
        <p:txBody>
          <a:bodyPr/>
          <a:lstStyle/>
          <a:p>
            <a:r>
              <a:rPr lang="en-US" dirty="0"/>
              <a:t>Let’s start by mapping one of the the most important core concepts onto the contents of a typical physiology course (as described by the TOC of a textbook).</a:t>
            </a:r>
          </a:p>
        </p:txBody>
      </p:sp>
    </p:spTree>
    <p:extLst>
      <p:ext uri="{BB962C8B-B14F-4D97-AF65-F5344CB8AC3E}">
        <p14:creationId xmlns:p14="http://schemas.microsoft.com/office/powerpoint/2010/main" val="1754732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00FF"/>
                </a:solidFill>
              </a:rPr>
              <a:t>My agenda for the morning</a:t>
            </a:r>
            <a:r>
              <a:rPr lang="en-US" i="1" dirty="0">
                <a:solidFill>
                  <a:srgbClr val="0000FF"/>
                </a:solidFill>
              </a:rPr>
              <a:t> </a:t>
            </a:r>
          </a:p>
        </p:txBody>
      </p:sp>
      <p:sp>
        <p:nvSpPr>
          <p:cNvPr id="3" name="Content Placeholder 2"/>
          <p:cNvSpPr>
            <a:spLocks noGrp="1"/>
          </p:cNvSpPr>
          <p:nvPr>
            <p:ph idx="1"/>
          </p:nvPr>
        </p:nvSpPr>
        <p:spPr/>
        <p:txBody>
          <a:bodyPr>
            <a:normAutofit/>
          </a:bodyPr>
          <a:lstStyle/>
          <a:p>
            <a:r>
              <a:rPr lang="en-US" dirty="0">
                <a:solidFill>
                  <a:srgbClr val="0000FF"/>
                </a:solidFill>
              </a:rPr>
              <a:t>“Quantitate” the knowledge explosion</a:t>
            </a:r>
          </a:p>
        </p:txBody>
      </p:sp>
    </p:spTree>
    <p:extLst>
      <p:ext uri="{BB962C8B-B14F-4D97-AF65-F5344CB8AC3E}">
        <p14:creationId xmlns:p14="http://schemas.microsoft.com/office/powerpoint/2010/main" val="29704511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118"/>
            <a:ext cx="8229600" cy="627694"/>
          </a:xfrm>
        </p:spPr>
        <p:txBody>
          <a:bodyPr>
            <a:normAutofit fontScale="90000"/>
          </a:bodyPr>
          <a:lstStyle/>
          <a:p>
            <a:r>
              <a:rPr lang="en-US" b="1" dirty="0"/>
              <a:t>Which core concepts to use?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5071208"/>
              </p:ext>
            </p:extLst>
          </p:nvPr>
        </p:nvGraphicFramePr>
        <p:xfrm>
          <a:off x="457200" y="809260"/>
          <a:ext cx="8229600" cy="5614510"/>
        </p:xfrm>
        <a:graphic>
          <a:graphicData uri="http://schemas.openxmlformats.org/drawingml/2006/table">
            <a:tbl>
              <a:tblPr firstRow="1" bandRow="1">
                <a:tableStyleId>{5C22544A-7EE6-4342-B048-85BDC9FD1C3A}</a:tableStyleId>
              </a:tblPr>
              <a:tblGrid>
                <a:gridCol w="1548185">
                  <a:extLst>
                    <a:ext uri="{9D8B030D-6E8A-4147-A177-3AD203B41FA5}">
                      <a16:colId xmlns:a16="http://schemas.microsoft.com/office/drawing/2014/main" val="20000"/>
                    </a:ext>
                  </a:extLst>
                </a:gridCol>
                <a:gridCol w="779872">
                  <a:extLst>
                    <a:ext uri="{9D8B030D-6E8A-4147-A177-3AD203B41FA5}">
                      <a16:colId xmlns:a16="http://schemas.microsoft.com/office/drawing/2014/main" val="20001"/>
                    </a:ext>
                  </a:extLst>
                </a:gridCol>
                <a:gridCol w="1793706">
                  <a:extLst>
                    <a:ext uri="{9D8B030D-6E8A-4147-A177-3AD203B41FA5}">
                      <a16:colId xmlns:a16="http://schemas.microsoft.com/office/drawing/2014/main" val="20002"/>
                    </a:ext>
                  </a:extLst>
                </a:gridCol>
                <a:gridCol w="1180949">
                  <a:extLst>
                    <a:ext uri="{9D8B030D-6E8A-4147-A177-3AD203B41FA5}">
                      <a16:colId xmlns:a16="http://schemas.microsoft.com/office/drawing/2014/main" val="20003"/>
                    </a:ext>
                  </a:extLst>
                </a:gridCol>
                <a:gridCol w="1648873">
                  <a:extLst>
                    <a:ext uri="{9D8B030D-6E8A-4147-A177-3AD203B41FA5}">
                      <a16:colId xmlns:a16="http://schemas.microsoft.com/office/drawing/2014/main" val="20004"/>
                    </a:ext>
                  </a:extLst>
                </a:gridCol>
                <a:gridCol w="1278015">
                  <a:extLst>
                    <a:ext uri="{9D8B030D-6E8A-4147-A177-3AD203B41FA5}">
                      <a16:colId xmlns:a16="http://schemas.microsoft.com/office/drawing/2014/main" val="20005"/>
                    </a:ext>
                  </a:extLst>
                </a:gridCol>
              </a:tblGrid>
              <a:tr h="370840">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Flow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Homeostasis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Cell-Cell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Cell </a:t>
                      </a:r>
                      <a:r>
                        <a:rPr lang="en-US" sz="2000" dirty="0" err="1"/>
                        <a:t>membr</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Mass </a:t>
                      </a:r>
                      <a:r>
                        <a:rPr lang="en-US" sz="2000" dirty="0" err="1"/>
                        <a:t>Bal</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6339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1"/>
                  </a:ext>
                </a:extLst>
              </a:tr>
              <a:tr h="37084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2"/>
                  </a:ext>
                </a:extLst>
              </a:tr>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3" name="TextBox 2"/>
          <p:cNvSpPr txBox="1"/>
          <p:nvPr/>
        </p:nvSpPr>
        <p:spPr>
          <a:xfrm>
            <a:off x="2274956" y="1965739"/>
            <a:ext cx="5919304" cy="1815882"/>
          </a:xfrm>
          <a:prstGeom prst="rect">
            <a:avLst/>
          </a:prstGeom>
          <a:solidFill>
            <a:srgbClr val="FFFFFF"/>
          </a:solidFill>
          <a:ln w="28575" cmpd="sng">
            <a:solidFill>
              <a:srgbClr val="FF0000"/>
            </a:solidFill>
          </a:ln>
        </p:spPr>
        <p:txBody>
          <a:bodyPr wrap="square" rtlCol="0">
            <a:spAutoFit/>
          </a:bodyPr>
          <a:lstStyle/>
          <a:p>
            <a:r>
              <a:rPr lang="en-US" sz="2800" dirty="0"/>
              <a:t>I’ve picked what my colleagues and I more or less agree are the five most important (or most applicable) in a typical physiology course. </a:t>
            </a:r>
          </a:p>
        </p:txBody>
      </p:sp>
      <p:cxnSp>
        <p:nvCxnSpPr>
          <p:cNvPr id="6" name="Straight Arrow Connector 5"/>
          <p:cNvCxnSpPr>
            <a:stCxn id="3" idx="0"/>
          </p:cNvCxnSpPr>
          <p:nvPr/>
        </p:nvCxnSpPr>
        <p:spPr>
          <a:xfrm flipH="1" flipV="1">
            <a:off x="2363304" y="1203739"/>
            <a:ext cx="2871304" cy="76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3" idx="0"/>
          </p:cNvCxnSpPr>
          <p:nvPr/>
        </p:nvCxnSpPr>
        <p:spPr>
          <a:xfrm flipH="1" flipV="1">
            <a:off x="3710609" y="1203739"/>
            <a:ext cx="1523999" cy="76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3" idx="0"/>
          </p:cNvCxnSpPr>
          <p:nvPr/>
        </p:nvCxnSpPr>
        <p:spPr>
          <a:xfrm flipV="1">
            <a:off x="5234608" y="1203739"/>
            <a:ext cx="0" cy="76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3" idx="0"/>
          </p:cNvCxnSpPr>
          <p:nvPr/>
        </p:nvCxnSpPr>
        <p:spPr>
          <a:xfrm flipV="1">
            <a:off x="5234608" y="1203739"/>
            <a:ext cx="1236870" cy="76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3" idx="0"/>
          </p:cNvCxnSpPr>
          <p:nvPr/>
        </p:nvCxnSpPr>
        <p:spPr>
          <a:xfrm flipV="1">
            <a:off x="5234608" y="1203739"/>
            <a:ext cx="2749827" cy="76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9254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118"/>
            <a:ext cx="8229600" cy="627694"/>
          </a:xfrm>
        </p:spPr>
        <p:txBody>
          <a:bodyPr>
            <a:normAutofit fontScale="90000"/>
          </a:bodyPr>
          <a:lstStyle/>
          <a:p>
            <a:r>
              <a:rPr lang="en-US" b="1" dirty="0"/>
              <a:t>Which core concepts to use?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6713180"/>
              </p:ext>
            </p:extLst>
          </p:nvPr>
        </p:nvGraphicFramePr>
        <p:xfrm>
          <a:off x="457200" y="809260"/>
          <a:ext cx="8229600" cy="5852160"/>
        </p:xfrm>
        <a:graphic>
          <a:graphicData uri="http://schemas.openxmlformats.org/drawingml/2006/table">
            <a:tbl>
              <a:tblPr firstRow="1" bandRow="1">
                <a:tableStyleId>{5C22544A-7EE6-4342-B048-85BDC9FD1C3A}</a:tableStyleId>
              </a:tblPr>
              <a:tblGrid>
                <a:gridCol w="1548185">
                  <a:extLst>
                    <a:ext uri="{9D8B030D-6E8A-4147-A177-3AD203B41FA5}">
                      <a16:colId xmlns:a16="http://schemas.microsoft.com/office/drawing/2014/main" val="20000"/>
                    </a:ext>
                  </a:extLst>
                </a:gridCol>
                <a:gridCol w="779872">
                  <a:extLst>
                    <a:ext uri="{9D8B030D-6E8A-4147-A177-3AD203B41FA5}">
                      <a16:colId xmlns:a16="http://schemas.microsoft.com/office/drawing/2014/main" val="20001"/>
                    </a:ext>
                  </a:extLst>
                </a:gridCol>
                <a:gridCol w="1793706">
                  <a:extLst>
                    <a:ext uri="{9D8B030D-6E8A-4147-A177-3AD203B41FA5}">
                      <a16:colId xmlns:a16="http://schemas.microsoft.com/office/drawing/2014/main" val="20002"/>
                    </a:ext>
                  </a:extLst>
                </a:gridCol>
                <a:gridCol w="1180949">
                  <a:extLst>
                    <a:ext uri="{9D8B030D-6E8A-4147-A177-3AD203B41FA5}">
                      <a16:colId xmlns:a16="http://schemas.microsoft.com/office/drawing/2014/main" val="20003"/>
                    </a:ext>
                  </a:extLst>
                </a:gridCol>
                <a:gridCol w="1648873">
                  <a:extLst>
                    <a:ext uri="{9D8B030D-6E8A-4147-A177-3AD203B41FA5}">
                      <a16:colId xmlns:a16="http://schemas.microsoft.com/office/drawing/2014/main" val="20004"/>
                    </a:ext>
                  </a:extLst>
                </a:gridCol>
                <a:gridCol w="1278015">
                  <a:extLst>
                    <a:ext uri="{9D8B030D-6E8A-4147-A177-3AD203B41FA5}">
                      <a16:colId xmlns:a16="http://schemas.microsoft.com/office/drawing/2014/main" val="20005"/>
                    </a:ext>
                  </a:extLst>
                </a:gridCol>
              </a:tblGrid>
              <a:tr h="370840">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Flow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Homeostasis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Cell-Cell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Cell </a:t>
                      </a:r>
                      <a:r>
                        <a:rPr lang="en-US" sz="2000" dirty="0" err="1"/>
                        <a:t>membr</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Mass </a:t>
                      </a:r>
                      <a:r>
                        <a:rPr lang="en-US" sz="2000" dirty="0" err="1"/>
                        <a:t>bal</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dirty="0"/>
                        <a:t>Cell </a:t>
                      </a:r>
                      <a:r>
                        <a:rPr lang="en-US" sz="2000" dirty="0" err="1"/>
                        <a:t>physio</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2000" dirty="0"/>
                        <a:t>Cell </a:t>
                      </a:r>
                      <a:r>
                        <a:rPr lang="en-US" sz="2000" dirty="0" err="1"/>
                        <a:t>membr</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000" dirty="0"/>
                        <a:t>Neuronal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2000" dirty="0"/>
                        <a:t>CNS/PNS/ANS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2000" dirty="0"/>
                        <a:t>Muscle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2000" dirty="0"/>
                        <a:t>Blood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2000" dirty="0"/>
                        <a:t>CV</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sz="2000" dirty="0" err="1"/>
                        <a:t>Resp</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sz="2000" dirty="0"/>
                        <a:t>Renal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r>
                        <a:rPr lang="en-US" sz="2000" dirty="0"/>
                        <a:t>Acid/Base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r>
                        <a:rPr lang="en-US" sz="2000" dirty="0"/>
                        <a:t>GI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1"/>
                  </a:ext>
                </a:extLst>
              </a:tr>
              <a:tr h="370840">
                <a:tc>
                  <a:txBody>
                    <a:bodyPr/>
                    <a:lstStyle/>
                    <a:p>
                      <a:r>
                        <a:rPr lang="en-US" sz="2000" dirty="0"/>
                        <a:t>Endo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2"/>
                  </a:ext>
                </a:extLst>
              </a:tr>
              <a:tr h="370840">
                <a:tc>
                  <a:txBody>
                    <a:bodyPr/>
                    <a:lstStyle/>
                    <a:p>
                      <a:r>
                        <a:rPr lang="en-US" sz="2000" dirty="0" err="1"/>
                        <a:t>Reprod</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3" name="TextBox 2"/>
          <p:cNvSpPr txBox="1"/>
          <p:nvPr/>
        </p:nvSpPr>
        <p:spPr>
          <a:xfrm>
            <a:off x="2793978" y="2816043"/>
            <a:ext cx="5610087" cy="2246769"/>
          </a:xfrm>
          <a:prstGeom prst="rect">
            <a:avLst/>
          </a:prstGeom>
          <a:solidFill>
            <a:srgbClr val="FFFFFF"/>
          </a:solidFill>
          <a:ln w="28575" cmpd="sng">
            <a:solidFill>
              <a:srgbClr val="FF0000"/>
            </a:solidFill>
          </a:ln>
        </p:spPr>
        <p:txBody>
          <a:bodyPr wrap="square" rtlCol="0">
            <a:spAutoFit/>
          </a:bodyPr>
          <a:lstStyle/>
          <a:p>
            <a:r>
              <a:rPr lang="en-US" sz="2800" dirty="0"/>
              <a:t>This list of physiology topics came from the table of contents of a number of the textbooks on my bookshelf.  It is not meant to be prescriptive.</a:t>
            </a:r>
          </a:p>
        </p:txBody>
      </p:sp>
      <p:sp>
        <p:nvSpPr>
          <p:cNvPr id="5" name="Right Bracket 4"/>
          <p:cNvSpPr/>
          <p:nvPr/>
        </p:nvSpPr>
        <p:spPr>
          <a:xfrm>
            <a:off x="1766957" y="1247911"/>
            <a:ext cx="353391" cy="5356087"/>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Arrow Connector 6"/>
          <p:cNvCxnSpPr>
            <a:stCxn id="3" idx="1"/>
          </p:cNvCxnSpPr>
          <p:nvPr/>
        </p:nvCxnSpPr>
        <p:spPr>
          <a:xfrm flipH="1">
            <a:off x="2120348" y="3939428"/>
            <a:ext cx="673630" cy="141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7996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Which core concept to use and where does it apply?</a:t>
            </a:r>
          </a:p>
        </p:txBody>
      </p:sp>
      <p:sp>
        <p:nvSpPr>
          <p:cNvPr id="3" name="Content Placeholder 2"/>
          <p:cNvSpPr>
            <a:spLocks noGrp="1"/>
          </p:cNvSpPr>
          <p:nvPr>
            <p:ph idx="1"/>
          </p:nvPr>
        </p:nvSpPr>
        <p:spPr/>
        <p:txBody>
          <a:bodyPr/>
          <a:lstStyle/>
          <a:p>
            <a:r>
              <a:rPr lang="en-US" dirty="0"/>
              <a:t>I am going to do this exercise using the most widely applicable core concept of physiology,</a:t>
            </a:r>
            <a:r>
              <a:rPr lang="en-US" b="1" i="1" dirty="0"/>
              <a:t> flow down gradients.</a:t>
            </a:r>
            <a:endParaRPr lang="en-US" dirty="0"/>
          </a:p>
        </p:txBody>
      </p:sp>
    </p:spTree>
    <p:extLst>
      <p:ext uri="{BB962C8B-B14F-4D97-AF65-F5344CB8AC3E}">
        <p14:creationId xmlns:p14="http://schemas.microsoft.com/office/powerpoint/2010/main" val="17943075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118"/>
            <a:ext cx="8229600" cy="627694"/>
          </a:xfrm>
        </p:spPr>
        <p:txBody>
          <a:bodyPr>
            <a:normAutofit fontScale="90000"/>
          </a:bodyPr>
          <a:lstStyle/>
          <a:p>
            <a:r>
              <a:rPr lang="en-US" b="1" dirty="0"/>
              <a:t>Which core concepts to use?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1832288"/>
              </p:ext>
            </p:extLst>
          </p:nvPr>
        </p:nvGraphicFramePr>
        <p:xfrm>
          <a:off x="457200" y="809260"/>
          <a:ext cx="8229600" cy="5852160"/>
        </p:xfrm>
        <a:graphic>
          <a:graphicData uri="http://schemas.openxmlformats.org/drawingml/2006/table">
            <a:tbl>
              <a:tblPr firstRow="1" bandRow="1">
                <a:tableStyleId>{5C22544A-7EE6-4342-B048-85BDC9FD1C3A}</a:tableStyleId>
              </a:tblPr>
              <a:tblGrid>
                <a:gridCol w="1548185">
                  <a:extLst>
                    <a:ext uri="{9D8B030D-6E8A-4147-A177-3AD203B41FA5}">
                      <a16:colId xmlns:a16="http://schemas.microsoft.com/office/drawing/2014/main" val="20000"/>
                    </a:ext>
                  </a:extLst>
                </a:gridCol>
                <a:gridCol w="779872">
                  <a:extLst>
                    <a:ext uri="{9D8B030D-6E8A-4147-A177-3AD203B41FA5}">
                      <a16:colId xmlns:a16="http://schemas.microsoft.com/office/drawing/2014/main" val="20001"/>
                    </a:ext>
                  </a:extLst>
                </a:gridCol>
                <a:gridCol w="1793706">
                  <a:extLst>
                    <a:ext uri="{9D8B030D-6E8A-4147-A177-3AD203B41FA5}">
                      <a16:colId xmlns:a16="http://schemas.microsoft.com/office/drawing/2014/main" val="20002"/>
                    </a:ext>
                  </a:extLst>
                </a:gridCol>
                <a:gridCol w="1180949">
                  <a:extLst>
                    <a:ext uri="{9D8B030D-6E8A-4147-A177-3AD203B41FA5}">
                      <a16:colId xmlns:a16="http://schemas.microsoft.com/office/drawing/2014/main" val="20003"/>
                    </a:ext>
                  </a:extLst>
                </a:gridCol>
                <a:gridCol w="1648873">
                  <a:extLst>
                    <a:ext uri="{9D8B030D-6E8A-4147-A177-3AD203B41FA5}">
                      <a16:colId xmlns:a16="http://schemas.microsoft.com/office/drawing/2014/main" val="20004"/>
                    </a:ext>
                  </a:extLst>
                </a:gridCol>
                <a:gridCol w="1278015">
                  <a:extLst>
                    <a:ext uri="{9D8B030D-6E8A-4147-A177-3AD203B41FA5}">
                      <a16:colId xmlns:a16="http://schemas.microsoft.com/office/drawing/2014/main" val="20005"/>
                    </a:ext>
                  </a:extLst>
                </a:gridCol>
              </a:tblGrid>
              <a:tr h="370840">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Flow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Homeostasis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Cell-Cell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Cell </a:t>
                      </a:r>
                      <a:r>
                        <a:rPr lang="en-US" sz="2000" dirty="0" err="1"/>
                        <a:t>membr</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Mass </a:t>
                      </a:r>
                      <a:r>
                        <a:rPr lang="en-US" sz="2000" dirty="0" err="1"/>
                        <a:t>bal</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dirty="0"/>
                        <a:t>Cell </a:t>
                      </a:r>
                      <a:r>
                        <a:rPr lang="en-US" sz="2000" dirty="0" err="1"/>
                        <a:t>physio</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b="1" dirty="0">
                          <a:solidFill>
                            <a:srgbClr val="FF0000"/>
                          </a:solidFill>
                          <a:latin typeface="Zapf Dingbats"/>
                          <a:ea typeface="Zapf Dingbats"/>
                          <a:cs typeface="Zapf Dingbats"/>
                          <a:sym typeface="Zapf Dingbats"/>
                        </a:rPr>
                        <a:t>✔</a:t>
                      </a:r>
                      <a:endParaRPr lang="en-US" sz="20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2000" dirty="0"/>
                        <a:t>Cell </a:t>
                      </a:r>
                      <a:r>
                        <a:rPr lang="en-US" sz="2000" dirty="0" err="1"/>
                        <a:t>membr</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a:solidFill>
                            <a:srgbClr val="FF0000"/>
                          </a:solidFill>
                          <a:latin typeface="Zapf Dingbats"/>
                          <a:ea typeface="Zapf Dingbats"/>
                          <a:cs typeface="Zapf Dingbats"/>
                          <a:sym typeface="Zapf Dingbats"/>
                        </a:rPr>
                        <a:t>✔</a:t>
                      </a: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000" dirty="0"/>
                        <a:t>Neuronal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a:solidFill>
                            <a:srgbClr val="FF0000"/>
                          </a:solidFill>
                          <a:latin typeface="Zapf Dingbats"/>
                          <a:ea typeface="Zapf Dingbats"/>
                          <a:cs typeface="Zapf Dingbats"/>
                          <a:sym typeface="Zapf Dingbats"/>
                        </a:rPr>
                        <a:t>✔</a:t>
                      </a: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2000" dirty="0"/>
                        <a:t>CNS/PNS/ANS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2000" dirty="0"/>
                        <a:t>Muscle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a:solidFill>
                            <a:srgbClr val="FF0000"/>
                          </a:solidFill>
                          <a:latin typeface="Zapf Dingbats"/>
                          <a:ea typeface="Zapf Dingbats"/>
                          <a:cs typeface="Zapf Dingbats"/>
                          <a:sym typeface="Zapf Dingbats"/>
                        </a:rPr>
                        <a:t>✔</a:t>
                      </a: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2000" dirty="0"/>
                        <a:t>Blood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2000" dirty="0"/>
                        <a:t>CV</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a:solidFill>
                            <a:srgbClr val="FF0000"/>
                          </a:solidFill>
                          <a:latin typeface="Zapf Dingbats"/>
                          <a:ea typeface="Zapf Dingbats"/>
                          <a:cs typeface="Zapf Dingbats"/>
                          <a:sym typeface="Zapf Dingbats"/>
                        </a:rPr>
                        <a:t>✔</a:t>
                      </a: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sz="2000" dirty="0" err="1"/>
                        <a:t>Resp</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a:solidFill>
                            <a:srgbClr val="FF0000"/>
                          </a:solidFill>
                          <a:latin typeface="Zapf Dingbats"/>
                          <a:ea typeface="Zapf Dingbats"/>
                          <a:cs typeface="Zapf Dingbats"/>
                          <a:sym typeface="Zapf Dingbats"/>
                        </a:rPr>
                        <a:t>✔</a:t>
                      </a: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sz="2000" dirty="0"/>
                        <a:t>Renal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a:solidFill>
                            <a:srgbClr val="FF0000"/>
                          </a:solidFill>
                          <a:latin typeface="Zapf Dingbats"/>
                          <a:ea typeface="Zapf Dingbats"/>
                          <a:cs typeface="Zapf Dingbats"/>
                          <a:sym typeface="Zapf Dingbats"/>
                        </a:rPr>
                        <a:t>✔</a:t>
                      </a: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r>
                        <a:rPr lang="en-US" sz="2000" dirty="0"/>
                        <a:t>Acid/Base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r>
                        <a:rPr lang="en-US" sz="2000" dirty="0"/>
                        <a:t>GI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a:solidFill>
                            <a:srgbClr val="FF0000"/>
                          </a:solidFill>
                          <a:latin typeface="Zapf Dingbats"/>
                          <a:ea typeface="Zapf Dingbats"/>
                          <a:cs typeface="Zapf Dingbats"/>
                          <a:sym typeface="Zapf Dingbats"/>
                        </a:rPr>
                        <a:t>✔</a:t>
                      </a: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1"/>
                  </a:ext>
                </a:extLst>
              </a:tr>
              <a:tr h="370840">
                <a:tc>
                  <a:txBody>
                    <a:bodyPr/>
                    <a:lstStyle/>
                    <a:p>
                      <a:r>
                        <a:rPr lang="en-US" sz="2000" dirty="0"/>
                        <a:t>Endo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a:solidFill>
                            <a:srgbClr val="FF0000"/>
                          </a:solidFill>
                          <a:latin typeface="Zapf Dingbats"/>
                          <a:ea typeface="Zapf Dingbats"/>
                          <a:cs typeface="Zapf Dingbats"/>
                          <a:sym typeface="Zapf Dingbats"/>
                        </a:rPr>
                        <a:t>✔</a:t>
                      </a: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2"/>
                  </a:ext>
                </a:extLst>
              </a:tr>
              <a:tr h="370840">
                <a:tc>
                  <a:txBody>
                    <a:bodyPr/>
                    <a:lstStyle/>
                    <a:p>
                      <a:r>
                        <a:rPr lang="en-US" sz="2000" dirty="0" err="1"/>
                        <a:t>Reprod</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a:solidFill>
                            <a:srgbClr val="FF0000"/>
                          </a:solidFill>
                          <a:latin typeface="Zapf Dingbats"/>
                          <a:ea typeface="Zapf Dingbats"/>
                          <a:cs typeface="Zapf Dingbats"/>
                          <a:sym typeface="Zapf Dingbats"/>
                        </a:rPr>
                        <a:t>✔</a:t>
                      </a: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3" name="TextBox 2"/>
          <p:cNvSpPr txBox="1"/>
          <p:nvPr/>
        </p:nvSpPr>
        <p:spPr>
          <a:xfrm>
            <a:off x="3577200" y="2691354"/>
            <a:ext cx="3961721" cy="1477328"/>
          </a:xfrm>
          <a:prstGeom prst="rect">
            <a:avLst/>
          </a:prstGeom>
          <a:solidFill>
            <a:schemeClr val="bg1"/>
          </a:solidFill>
          <a:ln w="19050" cmpd="sng">
            <a:solidFill>
              <a:srgbClr val="FF0000"/>
            </a:solidFill>
          </a:ln>
        </p:spPr>
        <p:txBody>
          <a:bodyPr wrap="square" rtlCol="0">
            <a:spAutoFit/>
          </a:bodyPr>
          <a:lstStyle/>
          <a:p>
            <a:r>
              <a:rPr lang="en-US" b="1" dirty="0">
                <a:solidFill>
                  <a:srgbClr val="FF0000"/>
                </a:solidFill>
              </a:rPr>
              <a:t>I would suggest that flow down gradients applies to all of the topics that have been checked (one could make the case that it actually applies everywhere)</a:t>
            </a:r>
            <a:r>
              <a:rPr lang="en-US" dirty="0"/>
              <a:t>.</a:t>
            </a:r>
          </a:p>
        </p:txBody>
      </p:sp>
    </p:spTree>
    <p:extLst>
      <p:ext uri="{BB962C8B-B14F-4D97-AF65-F5344CB8AC3E}">
        <p14:creationId xmlns:p14="http://schemas.microsoft.com/office/powerpoint/2010/main" val="20079497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118"/>
            <a:ext cx="8229600" cy="627694"/>
          </a:xfrm>
        </p:spPr>
        <p:txBody>
          <a:bodyPr>
            <a:normAutofit fontScale="90000"/>
          </a:bodyPr>
          <a:lstStyle/>
          <a:p>
            <a:r>
              <a:rPr lang="en-US" b="1" dirty="0"/>
              <a:t>Which core concepts to use?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5829217"/>
              </p:ext>
            </p:extLst>
          </p:nvPr>
        </p:nvGraphicFramePr>
        <p:xfrm>
          <a:off x="457200" y="809260"/>
          <a:ext cx="8229600" cy="5852160"/>
        </p:xfrm>
        <a:graphic>
          <a:graphicData uri="http://schemas.openxmlformats.org/drawingml/2006/table">
            <a:tbl>
              <a:tblPr firstRow="1" bandRow="1">
                <a:tableStyleId>{5C22544A-7EE6-4342-B048-85BDC9FD1C3A}</a:tableStyleId>
              </a:tblPr>
              <a:tblGrid>
                <a:gridCol w="1548185">
                  <a:extLst>
                    <a:ext uri="{9D8B030D-6E8A-4147-A177-3AD203B41FA5}">
                      <a16:colId xmlns:a16="http://schemas.microsoft.com/office/drawing/2014/main" val="20000"/>
                    </a:ext>
                  </a:extLst>
                </a:gridCol>
                <a:gridCol w="779872">
                  <a:extLst>
                    <a:ext uri="{9D8B030D-6E8A-4147-A177-3AD203B41FA5}">
                      <a16:colId xmlns:a16="http://schemas.microsoft.com/office/drawing/2014/main" val="20001"/>
                    </a:ext>
                  </a:extLst>
                </a:gridCol>
                <a:gridCol w="1793706">
                  <a:extLst>
                    <a:ext uri="{9D8B030D-6E8A-4147-A177-3AD203B41FA5}">
                      <a16:colId xmlns:a16="http://schemas.microsoft.com/office/drawing/2014/main" val="20002"/>
                    </a:ext>
                  </a:extLst>
                </a:gridCol>
                <a:gridCol w="1180949">
                  <a:extLst>
                    <a:ext uri="{9D8B030D-6E8A-4147-A177-3AD203B41FA5}">
                      <a16:colId xmlns:a16="http://schemas.microsoft.com/office/drawing/2014/main" val="20003"/>
                    </a:ext>
                  </a:extLst>
                </a:gridCol>
                <a:gridCol w="1648873">
                  <a:extLst>
                    <a:ext uri="{9D8B030D-6E8A-4147-A177-3AD203B41FA5}">
                      <a16:colId xmlns:a16="http://schemas.microsoft.com/office/drawing/2014/main" val="20004"/>
                    </a:ext>
                  </a:extLst>
                </a:gridCol>
                <a:gridCol w="1278015">
                  <a:extLst>
                    <a:ext uri="{9D8B030D-6E8A-4147-A177-3AD203B41FA5}">
                      <a16:colId xmlns:a16="http://schemas.microsoft.com/office/drawing/2014/main" val="20005"/>
                    </a:ext>
                  </a:extLst>
                </a:gridCol>
              </a:tblGrid>
              <a:tr h="370840">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Flow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Homeostasis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Cell-Cell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Cell </a:t>
                      </a:r>
                      <a:r>
                        <a:rPr lang="en-US" sz="2000" dirty="0" err="1"/>
                        <a:t>membr</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Mass </a:t>
                      </a:r>
                      <a:r>
                        <a:rPr lang="en-US" sz="2000" dirty="0" err="1"/>
                        <a:t>bal</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dirty="0"/>
                        <a:t>Cell </a:t>
                      </a:r>
                      <a:r>
                        <a:rPr lang="en-US" sz="2000" dirty="0" err="1"/>
                        <a:t>physio</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solidFill>
                            <a:srgbClr val="FF0000"/>
                          </a:solidFill>
                          <a:latin typeface="Zapf Dingbats"/>
                          <a:ea typeface="Zapf Dingbats"/>
                          <a:cs typeface="Zapf Dingbats"/>
                          <a:sym typeface="Zapf Dingbats"/>
                        </a:rPr>
                        <a:t>✖</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2000" dirty="0"/>
                        <a:t>Cell </a:t>
                      </a:r>
                      <a:r>
                        <a:rPr lang="en-US" sz="2000" dirty="0" err="1"/>
                        <a:t>membr</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Zapf Dingbats"/>
                          <a:ea typeface="Zapf Dingbats"/>
                          <a:cs typeface="Zapf Dingbats"/>
                          <a:sym typeface="Zapf Dingbats"/>
                        </a:rPr>
                        <a:t>✖</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000" dirty="0"/>
                        <a:t>Neuronal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solidFill>
                            <a:srgbClr val="FF0000"/>
                          </a:solidFill>
                          <a:latin typeface="Zapf Dingbats"/>
                          <a:ea typeface="Zapf Dingbats"/>
                          <a:cs typeface="Zapf Dingbats"/>
                          <a:sym typeface="Zapf Dingbats"/>
                        </a:rPr>
                        <a:t>✖</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2000" dirty="0"/>
                        <a:t>CNS/PNS/ANS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2000" dirty="0"/>
                        <a:t>Muscle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solidFill>
                            <a:srgbClr val="FF0000"/>
                          </a:solidFill>
                          <a:latin typeface="Zapf Dingbats"/>
                          <a:ea typeface="Zapf Dingbats"/>
                          <a:cs typeface="Zapf Dingbats"/>
                          <a:sym typeface="Zapf Dingbats"/>
                        </a:rPr>
                        <a:t>✖</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2000" dirty="0"/>
                        <a:t>Blood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2000" dirty="0"/>
                        <a:t>CV</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solidFill>
                            <a:srgbClr val="FF0000"/>
                          </a:solidFill>
                          <a:latin typeface="Zapf Dingbats"/>
                          <a:ea typeface="Zapf Dingbats"/>
                          <a:cs typeface="Zapf Dingbats"/>
                          <a:sym typeface="Zapf Dingbats"/>
                        </a:rPr>
                        <a:t>✖</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sz="2000" dirty="0" err="1"/>
                        <a:t>Resp</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solidFill>
                            <a:srgbClr val="FF0000"/>
                          </a:solidFill>
                          <a:latin typeface="Zapf Dingbats"/>
                          <a:ea typeface="Zapf Dingbats"/>
                          <a:cs typeface="Zapf Dingbats"/>
                          <a:sym typeface="Zapf Dingbats"/>
                        </a:rPr>
                        <a:t>✖</a:t>
                      </a:r>
                      <a:endParaRPr 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sz="2000" dirty="0"/>
                        <a:t>Renal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r>
                        <a:rPr lang="en-US" sz="2000" dirty="0"/>
                        <a:t>Acid/Base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r>
                        <a:rPr lang="en-US" sz="2000" dirty="0"/>
                        <a:t>GI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1"/>
                  </a:ext>
                </a:extLst>
              </a:tr>
              <a:tr h="370840">
                <a:tc>
                  <a:txBody>
                    <a:bodyPr/>
                    <a:lstStyle/>
                    <a:p>
                      <a:r>
                        <a:rPr lang="en-US" sz="2000" dirty="0"/>
                        <a:t>Endo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2"/>
                  </a:ext>
                </a:extLst>
              </a:tr>
              <a:tr h="370840">
                <a:tc>
                  <a:txBody>
                    <a:bodyPr/>
                    <a:lstStyle/>
                    <a:p>
                      <a:r>
                        <a:rPr lang="en-US" sz="2000" dirty="0" err="1"/>
                        <a:t>Reprod</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3" name="TextBox 2"/>
          <p:cNvSpPr txBox="1"/>
          <p:nvPr/>
        </p:nvSpPr>
        <p:spPr>
          <a:xfrm>
            <a:off x="3798591" y="2749608"/>
            <a:ext cx="3623808" cy="923330"/>
          </a:xfrm>
          <a:prstGeom prst="rect">
            <a:avLst/>
          </a:prstGeom>
          <a:solidFill>
            <a:schemeClr val="bg1"/>
          </a:solidFill>
          <a:ln w="19050" cmpd="sng">
            <a:solidFill>
              <a:srgbClr val="FF0000"/>
            </a:solidFill>
          </a:ln>
        </p:spPr>
        <p:txBody>
          <a:bodyPr wrap="square" rtlCol="0">
            <a:spAutoFit/>
          </a:bodyPr>
          <a:lstStyle/>
          <a:p>
            <a:r>
              <a:rPr lang="en-US" b="1" dirty="0">
                <a:solidFill>
                  <a:srgbClr val="FF0000"/>
                </a:solidFill>
              </a:rPr>
              <a:t>But the purposes of this exercise let’s just consider the six topics I have checked.</a:t>
            </a:r>
          </a:p>
        </p:txBody>
      </p:sp>
    </p:spTree>
    <p:extLst>
      <p:ext uri="{BB962C8B-B14F-4D97-AF65-F5344CB8AC3E}">
        <p14:creationId xmlns:p14="http://schemas.microsoft.com/office/powerpoint/2010/main" val="28485086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4083" y="442733"/>
            <a:ext cx="7760311" cy="707886"/>
          </a:xfrm>
          <a:prstGeom prst="rect">
            <a:avLst/>
          </a:prstGeom>
          <a:noFill/>
        </p:spPr>
        <p:txBody>
          <a:bodyPr wrap="square" rtlCol="0">
            <a:spAutoFit/>
          </a:bodyPr>
          <a:lstStyle/>
          <a:p>
            <a:r>
              <a:rPr lang="en-US" sz="4000" b="1" dirty="0"/>
              <a:t>Flow down gradients: A lesson plan</a:t>
            </a:r>
          </a:p>
        </p:txBody>
      </p:sp>
    </p:spTree>
    <p:extLst>
      <p:ext uri="{BB962C8B-B14F-4D97-AF65-F5344CB8AC3E}">
        <p14:creationId xmlns:p14="http://schemas.microsoft.com/office/powerpoint/2010/main" val="7140178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mb transport 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30" y="1549570"/>
            <a:ext cx="2352247" cy="1922395"/>
          </a:xfrm>
          <a:prstGeom prst="rect">
            <a:avLst/>
          </a:prstGeom>
        </p:spPr>
      </p:pic>
      <p:pic>
        <p:nvPicPr>
          <p:cNvPr id="5" name="Picture 4" descr="resp system 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230" y="4296910"/>
            <a:ext cx="1849033" cy="2254918"/>
          </a:xfrm>
          <a:prstGeom prst="rect">
            <a:avLst/>
          </a:prstGeom>
        </p:spPr>
      </p:pic>
      <p:pic>
        <p:nvPicPr>
          <p:cNvPr id="6" name="Picture 5" descr="CardiovascularSystem p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1489" y="2504934"/>
            <a:ext cx="2527980" cy="2668053"/>
          </a:xfrm>
          <a:prstGeom prst="rect">
            <a:avLst/>
          </a:prstGeom>
        </p:spPr>
      </p:pic>
      <p:sp>
        <p:nvSpPr>
          <p:cNvPr id="7" name="TextBox 6"/>
          <p:cNvSpPr txBox="1"/>
          <p:nvPr/>
        </p:nvSpPr>
        <p:spPr>
          <a:xfrm>
            <a:off x="734083" y="442733"/>
            <a:ext cx="7760311" cy="707886"/>
          </a:xfrm>
          <a:prstGeom prst="rect">
            <a:avLst/>
          </a:prstGeom>
          <a:noFill/>
        </p:spPr>
        <p:txBody>
          <a:bodyPr wrap="square" rtlCol="0">
            <a:spAutoFit/>
          </a:bodyPr>
          <a:lstStyle/>
          <a:p>
            <a:r>
              <a:rPr lang="en-US" sz="4000" b="1" dirty="0"/>
              <a:t>Flow down gradients: A lesson plan</a:t>
            </a:r>
          </a:p>
        </p:txBody>
      </p:sp>
      <p:sp>
        <p:nvSpPr>
          <p:cNvPr id="8" name="TextBox 7"/>
          <p:cNvSpPr txBox="1"/>
          <p:nvPr/>
        </p:nvSpPr>
        <p:spPr>
          <a:xfrm>
            <a:off x="310042" y="3728282"/>
            <a:ext cx="2533077" cy="461665"/>
          </a:xfrm>
          <a:prstGeom prst="rect">
            <a:avLst/>
          </a:prstGeom>
          <a:noFill/>
          <a:ln w="19050" cmpd="sng">
            <a:solidFill>
              <a:schemeClr val="tx1"/>
            </a:solidFill>
          </a:ln>
        </p:spPr>
        <p:txBody>
          <a:bodyPr wrap="square" rtlCol="0">
            <a:spAutoFit/>
          </a:bodyPr>
          <a:lstStyle/>
          <a:p>
            <a:pPr algn="ctr"/>
            <a:r>
              <a:rPr lang="en-US" sz="2400" dirty="0"/>
              <a:t>Ion/molecule flow</a:t>
            </a:r>
          </a:p>
        </p:txBody>
      </p:sp>
      <p:sp>
        <p:nvSpPr>
          <p:cNvPr id="9" name="TextBox 8"/>
          <p:cNvSpPr txBox="1"/>
          <p:nvPr/>
        </p:nvSpPr>
        <p:spPr>
          <a:xfrm>
            <a:off x="3332508" y="5545819"/>
            <a:ext cx="2610075" cy="461665"/>
          </a:xfrm>
          <a:prstGeom prst="rect">
            <a:avLst/>
          </a:prstGeom>
          <a:noFill/>
          <a:ln w="12700" cmpd="sng">
            <a:solidFill>
              <a:schemeClr val="tx1">
                <a:lumMod val="95000"/>
                <a:lumOff val="5000"/>
              </a:schemeClr>
            </a:solidFill>
          </a:ln>
        </p:spPr>
        <p:txBody>
          <a:bodyPr wrap="square" rtlCol="0">
            <a:spAutoFit/>
          </a:bodyPr>
          <a:lstStyle/>
          <a:p>
            <a:pPr algn="ctr"/>
            <a:r>
              <a:rPr lang="en-US" sz="2400" dirty="0"/>
              <a:t>Blood flow</a:t>
            </a:r>
          </a:p>
        </p:txBody>
      </p:sp>
      <p:sp>
        <p:nvSpPr>
          <p:cNvPr id="10" name="TextBox 9"/>
          <p:cNvSpPr txBox="1"/>
          <p:nvPr/>
        </p:nvSpPr>
        <p:spPr>
          <a:xfrm>
            <a:off x="6750230" y="3623422"/>
            <a:ext cx="1988859" cy="461665"/>
          </a:xfrm>
          <a:prstGeom prst="rect">
            <a:avLst/>
          </a:prstGeom>
          <a:noFill/>
          <a:ln w="12700" cmpd="sng">
            <a:solidFill>
              <a:srgbClr val="0D0D0D"/>
            </a:solidFill>
          </a:ln>
        </p:spPr>
        <p:txBody>
          <a:bodyPr wrap="square" rtlCol="0">
            <a:spAutoFit/>
          </a:bodyPr>
          <a:lstStyle/>
          <a:p>
            <a:pPr algn="ctr"/>
            <a:r>
              <a:rPr lang="en-US" sz="2400" dirty="0"/>
              <a:t>Air flow</a:t>
            </a:r>
          </a:p>
        </p:txBody>
      </p:sp>
    </p:spTree>
    <p:extLst>
      <p:ext uri="{BB962C8B-B14F-4D97-AF65-F5344CB8AC3E}">
        <p14:creationId xmlns:p14="http://schemas.microsoft.com/office/powerpoint/2010/main" val="42248121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transfer for occur</a:t>
            </a:r>
          </a:p>
        </p:txBody>
      </p:sp>
      <p:sp>
        <p:nvSpPr>
          <p:cNvPr id="4" name="Content Placeholder 3"/>
          <p:cNvSpPr>
            <a:spLocks noGrp="1"/>
          </p:cNvSpPr>
          <p:nvPr>
            <p:ph idx="1"/>
          </p:nvPr>
        </p:nvSpPr>
        <p:spPr/>
        <p:txBody>
          <a:bodyPr/>
          <a:lstStyle/>
          <a:p>
            <a:r>
              <a:rPr lang="en-US" dirty="0"/>
              <a:t>Initial learning must occur</a:t>
            </a:r>
          </a:p>
          <a:p>
            <a:r>
              <a:rPr lang="en-US" dirty="0"/>
              <a:t>Some level of abstraction of that knowledge is needed (</a:t>
            </a:r>
            <a:r>
              <a:rPr lang="en-US" dirty="0" err="1"/>
              <a:t>ie</a:t>
            </a:r>
            <a:r>
              <a:rPr lang="en-US" dirty="0"/>
              <a:t>, core concepts or general models)</a:t>
            </a:r>
          </a:p>
          <a:p>
            <a:r>
              <a:rPr lang="en-US" dirty="0"/>
              <a:t>Transfer is an active process and thus does not occur passively</a:t>
            </a:r>
          </a:p>
          <a:p>
            <a:pPr marL="0" indent="0" algn="r">
              <a:buNone/>
            </a:pPr>
            <a:r>
              <a:rPr lang="en-US" sz="2800" i="1" dirty="0"/>
              <a:t>How People Learn</a:t>
            </a:r>
            <a:r>
              <a:rPr lang="en-US" sz="2800" dirty="0"/>
              <a:t>, </a:t>
            </a:r>
            <a:r>
              <a:rPr lang="en-US" sz="2800" dirty="0" err="1"/>
              <a:t>Bransford</a:t>
            </a:r>
            <a:r>
              <a:rPr lang="en-US" sz="2800" dirty="0"/>
              <a:t> et al.</a:t>
            </a:r>
          </a:p>
          <a:p>
            <a:endParaRPr lang="en-US" dirty="0"/>
          </a:p>
        </p:txBody>
      </p:sp>
    </p:spTree>
    <p:extLst>
      <p:ext uri="{BB962C8B-B14F-4D97-AF65-F5344CB8AC3E}">
        <p14:creationId xmlns:p14="http://schemas.microsoft.com/office/powerpoint/2010/main" val="6055697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is it hard to generalize?</a:t>
            </a:r>
          </a:p>
        </p:txBody>
      </p:sp>
      <p:sp>
        <p:nvSpPr>
          <p:cNvPr id="3" name="Content Placeholder 2"/>
          <p:cNvSpPr>
            <a:spLocks noGrp="1"/>
          </p:cNvSpPr>
          <p:nvPr>
            <p:ph idx="1"/>
          </p:nvPr>
        </p:nvSpPr>
        <p:spPr/>
        <p:txBody>
          <a:bodyPr/>
          <a:lstStyle/>
          <a:p>
            <a:r>
              <a:rPr lang="en-US" dirty="0"/>
              <a:t>Why doesn’t an understanding of ion and molecule movement across membranes help students understand why blood flows in the circulation or air flows in the airways?</a:t>
            </a:r>
          </a:p>
        </p:txBody>
      </p:sp>
    </p:spTree>
    <p:extLst>
      <p:ext uri="{BB962C8B-B14F-4D97-AF65-F5344CB8AC3E}">
        <p14:creationId xmlns:p14="http://schemas.microsoft.com/office/powerpoint/2010/main" val="20318857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One reason it is hard to generalize</a:t>
            </a:r>
          </a:p>
        </p:txBody>
      </p:sp>
      <p:sp>
        <p:nvSpPr>
          <p:cNvPr id="3" name="Content Placeholder 2"/>
          <p:cNvSpPr>
            <a:spLocks noGrp="1"/>
          </p:cNvSpPr>
          <p:nvPr>
            <p:ph idx="1"/>
          </p:nvPr>
        </p:nvSpPr>
        <p:spPr>
          <a:xfrm>
            <a:off x="457200" y="1600200"/>
            <a:ext cx="4762949" cy="4525963"/>
          </a:xfrm>
        </p:spPr>
        <p:txBody>
          <a:bodyPr>
            <a:normAutofit fontScale="25000" lnSpcReduction="20000"/>
          </a:bodyPr>
          <a:lstStyle/>
          <a:p>
            <a:r>
              <a:rPr lang="en-US" sz="12800" dirty="0"/>
              <a:t>Fick’s 1</a:t>
            </a:r>
            <a:r>
              <a:rPr lang="en-US" sz="12800" baseline="30000" dirty="0"/>
              <a:t>st</a:t>
            </a:r>
            <a:r>
              <a:rPr lang="en-US" sz="12800" dirty="0"/>
              <a:t> Law of Diffusion</a:t>
            </a:r>
          </a:p>
          <a:p>
            <a:pPr marL="457200" lvl="1" indent="0">
              <a:buNone/>
            </a:pPr>
            <a:r>
              <a:rPr lang="en-US" sz="12800" dirty="0"/>
              <a:t>J = (DA/</a:t>
            </a:r>
            <a:r>
              <a:rPr lang="en-US" sz="12800" dirty="0" err="1"/>
              <a:t>Δx</a:t>
            </a:r>
            <a:r>
              <a:rPr lang="en-US" sz="12800" dirty="0"/>
              <a:t>)ΔC</a:t>
            </a:r>
          </a:p>
          <a:p>
            <a:r>
              <a:rPr lang="en-US" sz="12800" dirty="0"/>
              <a:t>Poiseuille’s Law</a:t>
            </a:r>
          </a:p>
          <a:p>
            <a:pPr marL="0" indent="0">
              <a:buNone/>
            </a:pPr>
            <a:r>
              <a:rPr lang="en-US" sz="12800" dirty="0"/>
              <a:t>	Q=(πr</a:t>
            </a:r>
            <a:r>
              <a:rPr lang="en-US" sz="12800" baseline="30000" dirty="0"/>
              <a:t>4</a:t>
            </a:r>
            <a:r>
              <a:rPr lang="en-US" sz="12800" dirty="0"/>
              <a:t>/8ηl)(P</a:t>
            </a:r>
            <a:r>
              <a:rPr lang="en-US" sz="12800" baseline="-25000" dirty="0"/>
              <a:t>i</a:t>
            </a:r>
            <a:r>
              <a:rPr lang="en-US" sz="12800" dirty="0"/>
              <a:t> </a:t>
            </a:r>
            <a:r>
              <a:rPr lang="mr-IN" sz="12800" dirty="0"/>
              <a:t>–</a:t>
            </a:r>
            <a:r>
              <a:rPr lang="en-US" sz="12800" dirty="0"/>
              <a:t> P</a:t>
            </a:r>
            <a:r>
              <a:rPr lang="en-US" sz="12800" baseline="-25000" dirty="0"/>
              <a:t>o</a:t>
            </a:r>
            <a:r>
              <a:rPr lang="en-US" sz="12800" dirty="0"/>
              <a:t>)</a:t>
            </a:r>
          </a:p>
          <a:p>
            <a:r>
              <a:rPr lang="en-US" sz="12800" dirty="0"/>
              <a:t>Airflow in airways</a:t>
            </a:r>
          </a:p>
          <a:p>
            <a:pPr marL="0" indent="0">
              <a:buNone/>
            </a:pPr>
            <a:r>
              <a:rPr lang="en-US" sz="12800" dirty="0"/>
              <a:t>	V(dot) = P(πr</a:t>
            </a:r>
            <a:r>
              <a:rPr lang="en-US" sz="12800" baseline="30000" dirty="0"/>
              <a:t>4</a:t>
            </a:r>
            <a:r>
              <a:rPr lang="en-US" sz="12800" dirty="0"/>
              <a:t>/8ηl)</a:t>
            </a:r>
          </a:p>
          <a:p>
            <a:pPr marL="0" indent="0">
              <a:buNone/>
            </a:pPr>
            <a:endParaRPr lang="en-US" dirty="0"/>
          </a:p>
          <a:p>
            <a:endParaRPr lang="en-US" dirty="0"/>
          </a:p>
          <a:p>
            <a:pPr marL="0" indent="0">
              <a:buNone/>
            </a:pPr>
            <a:r>
              <a:rPr lang="en-US" dirty="0"/>
              <a:t>	</a:t>
            </a:r>
          </a:p>
          <a:p>
            <a:pPr marL="0" indent="0">
              <a:buNone/>
            </a:pPr>
            <a:endParaRPr lang="en-US" dirty="0"/>
          </a:p>
          <a:p>
            <a:endParaRPr lang="en-US" dirty="0"/>
          </a:p>
          <a:p>
            <a:endParaRPr lang="en-US" dirty="0"/>
          </a:p>
          <a:p>
            <a:pPr marL="457200" lvl="1" indent="0">
              <a:buNone/>
            </a:pPr>
            <a:r>
              <a:rPr lang="en-US" dirty="0"/>
              <a:t>				</a:t>
            </a:r>
          </a:p>
          <a:p>
            <a:pPr marL="457200" lvl="1" indent="0">
              <a:buNone/>
            </a:pPr>
            <a:endParaRPr lang="en-US" dirty="0"/>
          </a:p>
        </p:txBody>
      </p:sp>
      <p:sp>
        <p:nvSpPr>
          <p:cNvPr id="4" name="TextBox 3"/>
          <p:cNvSpPr txBox="1"/>
          <p:nvPr/>
        </p:nvSpPr>
        <p:spPr>
          <a:xfrm>
            <a:off x="5476496" y="1724330"/>
            <a:ext cx="3553896" cy="2246769"/>
          </a:xfrm>
          <a:prstGeom prst="rect">
            <a:avLst/>
          </a:prstGeom>
          <a:noFill/>
        </p:spPr>
        <p:txBody>
          <a:bodyPr wrap="square" rtlCol="0">
            <a:spAutoFit/>
          </a:bodyPr>
          <a:lstStyle/>
          <a:p>
            <a:r>
              <a:rPr lang="en-US" sz="2800" dirty="0"/>
              <a:t>From</a:t>
            </a:r>
          </a:p>
          <a:p>
            <a:r>
              <a:rPr lang="en-US" sz="2800" dirty="0"/>
              <a:t>Berne &amp; Levy Physiology, 6</a:t>
            </a:r>
            <a:r>
              <a:rPr lang="en-US" sz="2800" baseline="30000" dirty="0"/>
              <a:t>th</a:t>
            </a:r>
            <a:r>
              <a:rPr lang="en-US" sz="2800" dirty="0"/>
              <a:t> Edition, </a:t>
            </a:r>
          </a:p>
          <a:p>
            <a:r>
              <a:rPr lang="en-US" sz="2800" dirty="0" err="1"/>
              <a:t>Koeppen</a:t>
            </a:r>
            <a:r>
              <a:rPr lang="en-US" sz="2800" dirty="0"/>
              <a:t> and Stanton, 2008</a:t>
            </a:r>
          </a:p>
        </p:txBody>
      </p:sp>
    </p:spTree>
    <p:extLst>
      <p:ext uri="{BB962C8B-B14F-4D97-AF65-F5344CB8AC3E}">
        <p14:creationId xmlns:p14="http://schemas.microsoft.com/office/powerpoint/2010/main" val="2418621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54818</TotalTime>
  <Words>3889</Words>
  <Application>Microsoft Office PowerPoint</Application>
  <PresentationFormat>On-screen Show (4:3)</PresentationFormat>
  <Paragraphs>547</Paragraphs>
  <Slides>125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125</vt:i4>
      </vt:variant>
    </vt:vector>
  </HeadingPairs>
  <TitlesOfParts>
    <vt:vector size="131" baseType="lpstr">
      <vt:lpstr>Arial</vt:lpstr>
      <vt:lpstr>Calibri</vt:lpstr>
      <vt:lpstr>Tahoma</vt:lpstr>
      <vt:lpstr>Wingdings</vt:lpstr>
      <vt:lpstr>Zapf Dingbats</vt:lpstr>
      <vt:lpstr>Office Theme</vt:lpstr>
      <vt:lpstr>Teaching Physiology in the Midst of a Knowledge Explosion:  A Role for Core Concepts</vt:lpstr>
      <vt:lpstr>Wabash College</vt:lpstr>
      <vt:lpstr>Rush University Medical Center</vt:lpstr>
      <vt:lpstr>Rush Medical College</vt:lpstr>
      <vt:lpstr>Acknowledgements</vt:lpstr>
      <vt:lpstr>Acknowledgements</vt:lpstr>
      <vt:lpstr>Acknowledgements</vt:lpstr>
      <vt:lpstr>My agenda for the morning </vt:lpstr>
      <vt:lpstr>My agenda for the morning </vt:lpstr>
      <vt:lpstr>My agenda for the morning </vt:lpstr>
      <vt:lpstr>My agenda for the morning </vt:lpstr>
      <vt:lpstr>My agenda for the morning </vt:lpstr>
      <vt:lpstr>THE KNOWLEDGE EXPLOSION</vt:lpstr>
      <vt:lpstr>The knowledge explosion (1)</vt:lpstr>
      <vt:lpstr>The knowledge explosion (1)</vt:lpstr>
      <vt:lpstr>The knowledge explosion (2)</vt:lpstr>
      <vt:lpstr>The knowledge explosion (2)</vt:lpstr>
      <vt:lpstr>In light of the knowledge explosion</vt:lpstr>
      <vt:lpstr>In light of the knowledge explosion</vt:lpstr>
      <vt:lpstr>In light of the knowledge explosion</vt:lpstr>
      <vt:lpstr>In light of the knowledge explosion</vt:lpstr>
      <vt:lpstr>My thesis is that . . . </vt:lpstr>
      <vt:lpstr>My thesis is that . . . </vt:lpstr>
      <vt:lpstr>My thesis is that . . . </vt:lpstr>
      <vt:lpstr>WHAT TO TEACH?</vt:lpstr>
      <vt:lpstr>What should we teach?</vt:lpstr>
      <vt:lpstr>What should we teach?</vt:lpstr>
      <vt:lpstr>What should we teach?</vt:lpstr>
      <vt:lpstr>How do we decide what to teach?</vt:lpstr>
      <vt:lpstr>How do we decide what to teach?</vt:lpstr>
      <vt:lpstr>How do we decide what to teach?</vt:lpstr>
      <vt:lpstr>How do we decide what to teach?</vt:lpstr>
      <vt:lpstr>How do we decide what to teach?</vt:lpstr>
      <vt:lpstr>How do we decide what to teach?</vt:lpstr>
      <vt:lpstr>How do we decide what to teach?</vt:lpstr>
      <vt:lpstr>More words of wisdom</vt:lpstr>
      <vt:lpstr>What do they need to know?</vt:lpstr>
      <vt:lpstr>What do they need to know?</vt:lpstr>
      <vt:lpstr>What do they need to know?</vt:lpstr>
      <vt:lpstr>WHAT ARE CORE CONCEPTS?</vt:lpstr>
      <vt:lpstr>What is a core concept?</vt:lpstr>
      <vt:lpstr>What is a core concept?</vt:lpstr>
      <vt:lpstr>For me personally . . . </vt:lpstr>
      <vt:lpstr>For me personally . . . </vt:lpstr>
      <vt:lpstr>Where did the core concepts  come from?</vt:lpstr>
      <vt:lpstr>The 15 core concepts of physiology (in alphabetical order)</vt:lpstr>
      <vt:lpstr>The core concepts . . . </vt:lpstr>
      <vt:lpstr>The core concepts . . . </vt:lpstr>
      <vt:lpstr>The core concepts . . . </vt:lpstr>
      <vt:lpstr>The core concepts . . . </vt:lpstr>
      <vt:lpstr>The core concepts are a multi-tool!</vt:lpstr>
      <vt:lpstr>Core concepts are general models</vt:lpstr>
      <vt:lpstr>Core concepts are general models</vt:lpstr>
      <vt:lpstr>Here’s a model for homeostasis</vt:lpstr>
      <vt:lpstr>Core concepts are BIG!</vt:lpstr>
      <vt:lpstr>Core concepts are BIG!</vt:lpstr>
      <vt:lpstr>Core concepts are BIG!</vt:lpstr>
      <vt:lpstr>Core concepts are BIG!</vt:lpstr>
      <vt:lpstr>Core concepts are BIG!</vt:lpstr>
      <vt:lpstr>Conceptual frameworks: opening up a core concept</vt:lpstr>
      <vt:lpstr>PowerPoint Presentation</vt:lpstr>
      <vt:lpstr>CORE CONCEPTS &amp; THE KNOWLEDGE EXPLOSION</vt:lpstr>
      <vt:lpstr>Core concepts and the info explosion</vt:lpstr>
      <vt:lpstr>Core concepts and the info explosion</vt:lpstr>
      <vt:lpstr>Core concepts and the info explosion</vt:lpstr>
      <vt:lpstr>What should they know (1)?</vt:lpstr>
      <vt:lpstr>What should they know (2)?</vt:lpstr>
      <vt:lpstr>What are the details?</vt:lpstr>
      <vt:lpstr>What should they know?</vt:lpstr>
      <vt:lpstr>What should they know?</vt:lpstr>
      <vt:lpstr>What should they know?</vt:lpstr>
      <vt:lpstr>What should they know?</vt:lpstr>
      <vt:lpstr>For physiology teachers</vt:lpstr>
      <vt:lpstr>For physiology teachers</vt:lpstr>
      <vt:lpstr>For physiology teachers</vt:lpstr>
      <vt:lpstr>For students in physiology</vt:lpstr>
      <vt:lpstr>For students in physiology</vt:lpstr>
      <vt:lpstr>For students in physiology</vt:lpstr>
      <vt:lpstr>For students in physiology</vt:lpstr>
      <vt:lpstr>A common experience?</vt:lpstr>
      <vt:lpstr>PowerPoint Presentation</vt:lpstr>
      <vt:lpstr>PowerPoint Presentation</vt:lpstr>
      <vt:lpstr>PowerPoint Presentation</vt:lpstr>
      <vt:lpstr>PowerPoint Presentation</vt:lpstr>
      <vt:lpstr>Facilitating learning</vt:lpstr>
      <vt:lpstr>Facilitating learning</vt:lpstr>
      <vt:lpstr>Facilitating learning</vt:lpstr>
      <vt:lpstr>My proposal</vt:lpstr>
      <vt:lpstr>How do we do this?</vt:lpstr>
      <vt:lpstr>Which core concepts to use?</vt:lpstr>
      <vt:lpstr>Which core concepts to use?</vt:lpstr>
      <vt:lpstr>Which core concept to use and where does it apply?</vt:lpstr>
      <vt:lpstr>Which core concepts to use?</vt:lpstr>
      <vt:lpstr>Which core concepts to use?</vt:lpstr>
      <vt:lpstr>PowerPoint Presentation</vt:lpstr>
      <vt:lpstr>PowerPoint Presentation</vt:lpstr>
      <vt:lpstr>For transfer for occur</vt:lpstr>
      <vt:lpstr>Why is it hard to generalize?</vt:lpstr>
      <vt:lpstr>One reason it is hard to generalize</vt:lpstr>
      <vt:lpstr>One reason it is hard to generalize</vt:lpstr>
      <vt:lpstr>A “lesson plan” for flow</vt:lpstr>
      <vt:lpstr>A “lesson plan” for flow</vt:lpstr>
      <vt:lpstr>PowerPoint Presentation</vt:lpstr>
      <vt:lpstr>Flow down gradients: A lesson plan</vt:lpstr>
      <vt:lpstr>Flow down gradients: A lesson plan</vt:lpstr>
      <vt:lpstr>Flow down gradients: A lesson plan</vt:lpstr>
      <vt:lpstr>Flow down gradients: A lesson plan</vt:lpstr>
      <vt:lpstr>Flow down gradients: A lesson plan</vt:lpstr>
      <vt:lpstr>Critical features for transfer</vt:lpstr>
      <vt:lpstr>What’s the payoff?</vt:lpstr>
      <vt:lpstr>Some take home messages</vt:lpstr>
      <vt:lpstr>PowerPoint Presentation</vt:lpstr>
      <vt:lpstr>PowerPoint Presentation</vt:lpstr>
      <vt:lpstr>PowerPoint Presentation</vt:lpstr>
      <vt:lpstr>Relevant publications  </vt:lpstr>
      <vt:lpstr>Check us out at</vt:lpstr>
      <vt:lpstr>You might be interested in</vt:lpstr>
      <vt:lpstr>I would be interested in</vt:lpstr>
      <vt:lpstr>Thanks . . . </vt:lpstr>
      <vt:lpstr>PowerPoint Presentation</vt:lpstr>
      <vt:lpstr>PowerPoint Presentation</vt:lpstr>
      <vt:lpstr>PowerPoint Presentation</vt:lpstr>
      <vt:lpstr>How did we develop the list of  core concepts of physiology?</vt:lpstr>
      <vt:lpstr>What can you do with core concepts?</vt:lpstr>
      <vt:lpstr>PowerPoint Presentation</vt:lpstr>
    </vt:vector>
  </TitlesOfParts>
  <Company>Rush Medical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Michael</dc:creator>
  <cp:lastModifiedBy>ADINA_69</cp:lastModifiedBy>
  <cp:revision>247</cp:revision>
  <cp:lastPrinted>2019-01-14T22:15:18Z</cp:lastPrinted>
  <dcterms:created xsi:type="dcterms:W3CDTF">2019-01-06T22:12:26Z</dcterms:created>
  <dcterms:modified xsi:type="dcterms:W3CDTF">2019-06-13T15:15:32Z</dcterms:modified>
</cp:coreProperties>
</file>